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696" r:id="rId2"/>
  </p:sldMasterIdLst>
  <p:handoutMasterIdLst>
    <p:handoutMasterId r:id="rId5"/>
  </p:handoutMasterIdLst>
  <p:sldIdLst>
    <p:sldId id="257" r:id="rId3"/>
    <p:sldId id="256" r:id="rId4"/>
  </p:sldIdLst>
  <p:sldSz cx="10691813" cy="7559675"/>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56" autoAdjust="0"/>
    <p:restoredTop sz="94660"/>
  </p:normalViewPr>
  <p:slideViewPr>
    <p:cSldViewPr>
      <p:cViewPr>
        <p:scale>
          <a:sx n="100" d="100"/>
          <a:sy n="100" d="100"/>
        </p:scale>
        <p:origin x="24" y="-1134"/>
      </p:cViewPr>
      <p:guideLst/>
    </p:cSldViewPr>
  </p:slideViewPr>
  <p:notesTextViewPr>
    <p:cViewPr>
      <p:scale>
        <a:sx n="1" d="1"/>
        <a:sy n="1" d="1"/>
      </p:scale>
      <p:origin x="0" y="0"/>
    </p:cViewPr>
  </p:notesTextViewPr>
  <p:notesViewPr>
    <p:cSldViewPr showGuides="1">
      <p:cViewPr varScale="1">
        <p:scale>
          <a:sx n="55" d="100"/>
          <a:sy n="55" d="100"/>
        </p:scale>
        <p:origin x="1740" y="66"/>
      </p:cViewPr>
      <p:guideLst/>
    </p:cSldViewPr>
  </p:notesViewPr>
  <p:gridSpacing cx="59999" cy="59999"/>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EFABD594-A5C7-4932-8B2B-D9144941B9B5}"/>
              </a:ext>
            </a:extLst>
          </p:cNvPr>
          <p:cNvSpPr>
            <a:spLocks noGrp="1"/>
          </p:cNvSpPr>
          <p:nvPr>
            <p:ph type="hdr" sz="quarter"/>
          </p:nvPr>
        </p:nvSpPr>
        <p:spPr>
          <a:xfrm>
            <a:off x="1" y="0"/>
            <a:ext cx="2946400" cy="496888"/>
          </a:xfrm>
          <a:prstGeom prst="rect">
            <a:avLst/>
          </a:prstGeom>
        </p:spPr>
        <p:txBody>
          <a:bodyPr vert="horz" lIns="91427" tIns="45713" rIns="91427" bIns="45713"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94A544BA-5122-42CD-9C82-F9B728908D3A}"/>
              </a:ext>
            </a:extLst>
          </p:cNvPr>
          <p:cNvSpPr>
            <a:spLocks noGrp="1"/>
          </p:cNvSpPr>
          <p:nvPr>
            <p:ph type="dt" sz="quarter" idx="1"/>
          </p:nvPr>
        </p:nvSpPr>
        <p:spPr>
          <a:xfrm>
            <a:off x="3849689" y="0"/>
            <a:ext cx="2946400" cy="496888"/>
          </a:xfrm>
          <a:prstGeom prst="rect">
            <a:avLst/>
          </a:prstGeom>
        </p:spPr>
        <p:txBody>
          <a:bodyPr vert="horz" lIns="91427" tIns="45713" rIns="91427" bIns="45713" rtlCol="0"/>
          <a:lstStyle>
            <a:lvl1pPr algn="r">
              <a:defRPr sz="1200"/>
            </a:lvl1pPr>
          </a:lstStyle>
          <a:p>
            <a:fld id="{1E0AA37A-DD8A-4360-83F7-6D4E7E3055AE}" type="datetimeFigureOut">
              <a:rPr kumimoji="1" lang="ja-JP" altLang="en-US" smtClean="0"/>
              <a:t>2024/9/17</a:t>
            </a:fld>
            <a:endParaRPr kumimoji="1" lang="ja-JP" altLang="en-US"/>
          </a:p>
        </p:txBody>
      </p:sp>
      <p:sp>
        <p:nvSpPr>
          <p:cNvPr id="4" name="フッター プレースホルダー 3">
            <a:extLst>
              <a:ext uri="{FF2B5EF4-FFF2-40B4-BE49-F238E27FC236}">
                <a16:creationId xmlns:a16="http://schemas.microsoft.com/office/drawing/2014/main" id="{C8FB61F4-8EBD-408C-93BA-FDFDC0146D38}"/>
              </a:ext>
            </a:extLst>
          </p:cNvPr>
          <p:cNvSpPr>
            <a:spLocks noGrp="1"/>
          </p:cNvSpPr>
          <p:nvPr>
            <p:ph type="ftr" sz="quarter" idx="2"/>
          </p:nvPr>
        </p:nvSpPr>
        <p:spPr>
          <a:xfrm>
            <a:off x="1" y="9429751"/>
            <a:ext cx="2946400" cy="496888"/>
          </a:xfrm>
          <a:prstGeom prst="rect">
            <a:avLst/>
          </a:prstGeom>
        </p:spPr>
        <p:txBody>
          <a:bodyPr vert="horz" lIns="91427" tIns="45713" rIns="91427" bIns="45713"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C7CCD41-3044-45B7-B18F-A2BED71A83CE}"/>
              </a:ext>
            </a:extLst>
          </p:cNvPr>
          <p:cNvSpPr>
            <a:spLocks noGrp="1"/>
          </p:cNvSpPr>
          <p:nvPr>
            <p:ph type="sldNum" sz="quarter" idx="3"/>
          </p:nvPr>
        </p:nvSpPr>
        <p:spPr>
          <a:xfrm>
            <a:off x="3849689" y="9429751"/>
            <a:ext cx="2946400" cy="496888"/>
          </a:xfrm>
          <a:prstGeom prst="rect">
            <a:avLst/>
          </a:prstGeom>
        </p:spPr>
        <p:txBody>
          <a:bodyPr vert="horz" lIns="91427" tIns="45713" rIns="91427" bIns="45713" rtlCol="0" anchor="b"/>
          <a:lstStyle>
            <a:lvl1pPr algn="r">
              <a:defRPr sz="1200"/>
            </a:lvl1pPr>
          </a:lstStyle>
          <a:p>
            <a:fld id="{9A831DC9-4C35-44DB-B66C-D40051434BE8}" type="slidenum">
              <a:rPr kumimoji="1" lang="ja-JP" altLang="en-US" smtClean="0"/>
              <a:t>‹#›</a:t>
            </a:fld>
            <a:endParaRPr kumimoji="1" lang="ja-JP" altLang="en-US"/>
          </a:p>
        </p:txBody>
      </p:sp>
    </p:spTree>
    <p:extLst>
      <p:ext uri="{BB962C8B-B14F-4D97-AF65-F5344CB8AC3E}">
        <p14:creationId xmlns:p14="http://schemas.microsoft.com/office/powerpoint/2010/main" val="17787231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109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969714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F52F06A6-0EE0-4A88-B774-52F7E5FBEF36}"/>
              </a:ext>
            </a:extLst>
          </p:cNvPr>
          <p:cNvSpPr txBox="1"/>
          <p:nvPr userDrawn="1"/>
        </p:nvSpPr>
        <p:spPr>
          <a:xfrm>
            <a:off x="5024496" y="-339507"/>
            <a:ext cx="649537" cy="369332"/>
          </a:xfrm>
          <a:prstGeom prst="rect">
            <a:avLst/>
          </a:prstGeom>
          <a:noFill/>
        </p:spPr>
        <p:txBody>
          <a:bodyPr wrap="none" rtlCol="0">
            <a:spAutoFit/>
          </a:bodyPr>
          <a:lstStyle/>
          <a:p>
            <a:r>
              <a:rPr kumimoji="1" lang="en-US" altLang="ja-JP" dirty="0"/>
              <a:t>10</a:t>
            </a:r>
            <a:r>
              <a:rPr kumimoji="1" lang="ja-JP" altLang="en-US" dirty="0"/>
              <a:t>㎝</a:t>
            </a:r>
          </a:p>
        </p:txBody>
      </p:sp>
      <p:sp>
        <p:nvSpPr>
          <p:cNvPr id="13" name="テキスト ボックス 12">
            <a:extLst>
              <a:ext uri="{FF2B5EF4-FFF2-40B4-BE49-F238E27FC236}">
                <a16:creationId xmlns:a16="http://schemas.microsoft.com/office/drawing/2014/main" id="{E53E409C-CDFE-4FA6-8F3F-3A46B419FF37}"/>
              </a:ext>
            </a:extLst>
          </p:cNvPr>
          <p:cNvSpPr txBox="1"/>
          <p:nvPr userDrawn="1"/>
        </p:nvSpPr>
        <p:spPr>
          <a:xfrm>
            <a:off x="8659980" y="-339507"/>
            <a:ext cx="649537" cy="369332"/>
          </a:xfrm>
          <a:prstGeom prst="rect">
            <a:avLst/>
          </a:prstGeom>
          <a:noFill/>
        </p:spPr>
        <p:txBody>
          <a:bodyPr wrap="none" rtlCol="0">
            <a:spAutoFit/>
          </a:bodyPr>
          <a:lstStyle/>
          <a:p>
            <a:r>
              <a:rPr kumimoji="1" lang="en-US" altLang="ja-JP" dirty="0"/>
              <a:t>10</a:t>
            </a:r>
            <a:r>
              <a:rPr kumimoji="1" lang="ja-JP" altLang="en-US" dirty="0"/>
              <a:t>㎝</a:t>
            </a:r>
          </a:p>
        </p:txBody>
      </p:sp>
      <p:sp>
        <p:nvSpPr>
          <p:cNvPr id="14" name="テキスト ボックス 13">
            <a:extLst>
              <a:ext uri="{FF2B5EF4-FFF2-40B4-BE49-F238E27FC236}">
                <a16:creationId xmlns:a16="http://schemas.microsoft.com/office/drawing/2014/main" id="{C0B6041A-EC75-453D-BAB1-1946351CA27F}"/>
              </a:ext>
            </a:extLst>
          </p:cNvPr>
          <p:cNvSpPr txBox="1"/>
          <p:nvPr userDrawn="1"/>
        </p:nvSpPr>
        <p:spPr>
          <a:xfrm>
            <a:off x="1444583" y="-369332"/>
            <a:ext cx="707245" cy="369332"/>
          </a:xfrm>
          <a:prstGeom prst="rect">
            <a:avLst/>
          </a:prstGeom>
          <a:noFill/>
        </p:spPr>
        <p:txBody>
          <a:bodyPr wrap="none" rtlCol="0">
            <a:spAutoFit/>
          </a:bodyPr>
          <a:lstStyle/>
          <a:p>
            <a:r>
              <a:rPr kumimoji="1" lang="en-US" altLang="ja-JP" dirty="0"/>
              <a:t>9.7</a:t>
            </a:r>
            <a:r>
              <a:rPr kumimoji="1" lang="ja-JP" altLang="en-US" dirty="0"/>
              <a:t>㎝</a:t>
            </a:r>
          </a:p>
        </p:txBody>
      </p:sp>
      <p:sp>
        <p:nvSpPr>
          <p:cNvPr id="5" name="テキスト ボックス 4">
            <a:extLst>
              <a:ext uri="{FF2B5EF4-FFF2-40B4-BE49-F238E27FC236}">
                <a16:creationId xmlns:a16="http://schemas.microsoft.com/office/drawing/2014/main" id="{4730118B-C22A-43E9-987B-8FA25486D7B9}"/>
              </a:ext>
            </a:extLst>
          </p:cNvPr>
          <p:cNvSpPr txBox="1"/>
          <p:nvPr userDrawn="1"/>
        </p:nvSpPr>
        <p:spPr>
          <a:xfrm>
            <a:off x="4718779" y="-1200080"/>
            <a:ext cx="1254254" cy="646331"/>
          </a:xfrm>
          <a:prstGeom prst="rect">
            <a:avLst/>
          </a:prstGeom>
          <a:noFill/>
        </p:spPr>
        <p:txBody>
          <a:bodyPr wrap="square" rtlCol="0">
            <a:spAutoFit/>
          </a:bodyPr>
          <a:lstStyle/>
          <a:p>
            <a:r>
              <a:rPr kumimoji="1" lang="ja-JP" altLang="en-US" sz="3600" dirty="0"/>
              <a:t>表面</a:t>
            </a:r>
          </a:p>
        </p:txBody>
      </p:sp>
    </p:spTree>
    <p:extLst>
      <p:ext uri="{BB962C8B-B14F-4D97-AF65-F5344CB8AC3E}">
        <p14:creationId xmlns:p14="http://schemas.microsoft.com/office/powerpoint/2010/main" val="2835308136"/>
      </p:ext>
    </p:extLst>
  </p:cSld>
  <p:clrMap bg1="lt1" tx1="dk1" bg2="lt2" tx2="dk2" accent1="accent1" accent2="accent2" accent3="accent3" accent4="accent4" accent5="accent5" accent6="accent6" hlink="hlink" folHlink="folHlink"/>
  <p:sldLayoutIdLst>
    <p:sldLayoutId id="2147483710" r:id="rId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4" pos="4464" userDrawn="1">
          <p15:clr>
            <a:srgbClr val="9FCC3B"/>
          </p15:clr>
        </p15:guide>
        <p15:guide id="5" pos="2196"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F52F06A6-0EE0-4A88-B774-52F7E5FBEF36}"/>
              </a:ext>
            </a:extLst>
          </p:cNvPr>
          <p:cNvSpPr txBox="1"/>
          <p:nvPr userDrawn="1"/>
        </p:nvSpPr>
        <p:spPr>
          <a:xfrm>
            <a:off x="5024496" y="-339507"/>
            <a:ext cx="649537" cy="369332"/>
          </a:xfrm>
          <a:prstGeom prst="rect">
            <a:avLst/>
          </a:prstGeom>
          <a:noFill/>
        </p:spPr>
        <p:txBody>
          <a:bodyPr wrap="none" rtlCol="0">
            <a:spAutoFit/>
          </a:bodyPr>
          <a:lstStyle/>
          <a:p>
            <a:r>
              <a:rPr kumimoji="1" lang="en-US" altLang="ja-JP" dirty="0"/>
              <a:t>10</a:t>
            </a:r>
            <a:r>
              <a:rPr kumimoji="1" lang="ja-JP" altLang="en-US" dirty="0"/>
              <a:t>㎝</a:t>
            </a:r>
          </a:p>
        </p:txBody>
      </p:sp>
      <p:sp>
        <p:nvSpPr>
          <p:cNvPr id="13" name="テキスト ボックス 12">
            <a:extLst>
              <a:ext uri="{FF2B5EF4-FFF2-40B4-BE49-F238E27FC236}">
                <a16:creationId xmlns:a16="http://schemas.microsoft.com/office/drawing/2014/main" id="{E53E409C-CDFE-4FA6-8F3F-3A46B419FF37}"/>
              </a:ext>
            </a:extLst>
          </p:cNvPr>
          <p:cNvSpPr txBox="1"/>
          <p:nvPr userDrawn="1"/>
        </p:nvSpPr>
        <p:spPr>
          <a:xfrm>
            <a:off x="1473438" y="-396657"/>
            <a:ext cx="649537" cy="369332"/>
          </a:xfrm>
          <a:prstGeom prst="rect">
            <a:avLst/>
          </a:prstGeom>
          <a:noFill/>
        </p:spPr>
        <p:txBody>
          <a:bodyPr wrap="none" rtlCol="0">
            <a:spAutoFit/>
          </a:bodyPr>
          <a:lstStyle/>
          <a:p>
            <a:r>
              <a:rPr kumimoji="1" lang="en-US" altLang="ja-JP" dirty="0"/>
              <a:t>10</a:t>
            </a:r>
            <a:r>
              <a:rPr kumimoji="1" lang="ja-JP" altLang="en-US" dirty="0"/>
              <a:t>㎝</a:t>
            </a:r>
          </a:p>
        </p:txBody>
      </p:sp>
      <p:sp>
        <p:nvSpPr>
          <p:cNvPr id="14" name="テキスト ボックス 13">
            <a:extLst>
              <a:ext uri="{FF2B5EF4-FFF2-40B4-BE49-F238E27FC236}">
                <a16:creationId xmlns:a16="http://schemas.microsoft.com/office/drawing/2014/main" id="{C0B6041A-EC75-453D-BAB1-1946351CA27F}"/>
              </a:ext>
            </a:extLst>
          </p:cNvPr>
          <p:cNvSpPr txBox="1"/>
          <p:nvPr userDrawn="1"/>
        </p:nvSpPr>
        <p:spPr>
          <a:xfrm>
            <a:off x="8629722" y="-377372"/>
            <a:ext cx="707245" cy="369332"/>
          </a:xfrm>
          <a:prstGeom prst="rect">
            <a:avLst/>
          </a:prstGeom>
          <a:noFill/>
        </p:spPr>
        <p:txBody>
          <a:bodyPr wrap="none" rtlCol="0">
            <a:spAutoFit/>
          </a:bodyPr>
          <a:lstStyle/>
          <a:p>
            <a:r>
              <a:rPr kumimoji="1" lang="en-US" altLang="ja-JP" dirty="0"/>
              <a:t>9.7</a:t>
            </a:r>
            <a:r>
              <a:rPr kumimoji="1" lang="ja-JP" altLang="en-US" dirty="0"/>
              <a:t>㎝</a:t>
            </a:r>
          </a:p>
        </p:txBody>
      </p:sp>
      <p:sp>
        <p:nvSpPr>
          <p:cNvPr id="19" name="テキスト ボックス 18">
            <a:extLst>
              <a:ext uri="{FF2B5EF4-FFF2-40B4-BE49-F238E27FC236}">
                <a16:creationId xmlns:a16="http://schemas.microsoft.com/office/drawing/2014/main" id="{5BCBC3D9-DC0C-447C-9047-D9207162C6CF}"/>
              </a:ext>
            </a:extLst>
          </p:cNvPr>
          <p:cNvSpPr txBox="1"/>
          <p:nvPr userDrawn="1"/>
        </p:nvSpPr>
        <p:spPr>
          <a:xfrm>
            <a:off x="4718779" y="-1200080"/>
            <a:ext cx="1254254" cy="646331"/>
          </a:xfrm>
          <a:prstGeom prst="rect">
            <a:avLst/>
          </a:prstGeom>
          <a:noFill/>
        </p:spPr>
        <p:txBody>
          <a:bodyPr wrap="square" rtlCol="0">
            <a:spAutoFit/>
          </a:bodyPr>
          <a:lstStyle/>
          <a:p>
            <a:r>
              <a:rPr kumimoji="1" lang="ja-JP" altLang="en-US" sz="3600" dirty="0"/>
              <a:t>中面</a:t>
            </a:r>
          </a:p>
        </p:txBody>
      </p:sp>
    </p:spTree>
    <p:extLst>
      <p:ext uri="{BB962C8B-B14F-4D97-AF65-F5344CB8AC3E}">
        <p14:creationId xmlns:p14="http://schemas.microsoft.com/office/powerpoint/2010/main" val="4183864692"/>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2271" userDrawn="1">
          <p15:clr>
            <a:srgbClr val="FBAE40"/>
          </p15:clr>
        </p15:guide>
        <p15:guide id="3" pos="4539" userDrawn="1">
          <p15:clr>
            <a:srgbClr val="FBAE4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正方形/長方形 76">
            <a:extLst>
              <a:ext uri="{FF2B5EF4-FFF2-40B4-BE49-F238E27FC236}">
                <a16:creationId xmlns:a16="http://schemas.microsoft.com/office/drawing/2014/main" id="{56017948-6601-4143-8935-1C4A629B8B5D}"/>
              </a:ext>
            </a:extLst>
          </p:cNvPr>
          <p:cNvSpPr/>
          <p:nvPr/>
        </p:nvSpPr>
        <p:spPr>
          <a:xfrm>
            <a:off x="125993" y="178711"/>
            <a:ext cx="3200400" cy="457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え、私って、栄養失調だったの</a:t>
            </a:r>
            <a:r>
              <a:rPr lang="en-US" altLang="ja-JP" sz="1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1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r>
              <a:rPr lang="ja-JP" altLang="en-US" sz="1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その不調は病気でなく状態です</a:t>
            </a:r>
            <a:r>
              <a:rPr lang="en-US" altLang="ja-JP" sz="1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kumimoji="1" lang="ja-JP" altLang="en-US" sz="900" dirty="0">
              <a:solidFill>
                <a:schemeClr val="tx1"/>
              </a:solidFill>
              <a:latin typeface="BIZ UDゴシック" panose="020B0400000000000000" pitchFamily="49" charset="-128"/>
              <a:ea typeface="BIZ UDゴシック" panose="020B0400000000000000" pitchFamily="49" charset="-128"/>
            </a:endParaRPr>
          </a:p>
        </p:txBody>
      </p:sp>
      <p:sp>
        <p:nvSpPr>
          <p:cNvPr id="78" name="正方形/長方形 77">
            <a:extLst>
              <a:ext uri="{FF2B5EF4-FFF2-40B4-BE49-F238E27FC236}">
                <a16:creationId xmlns:a16="http://schemas.microsoft.com/office/drawing/2014/main" id="{B0693CD0-E04C-4D43-A960-04588FCA659C}"/>
              </a:ext>
            </a:extLst>
          </p:cNvPr>
          <p:cNvSpPr/>
          <p:nvPr/>
        </p:nvSpPr>
        <p:spPr>
          <a:xfrm>
            <a:off x="3725933" y="178711"/>
            <a:ext cx="3200400" cy="457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80" name="正方形/長方形 79">
            <a:extLst>
              <a:ext uri="{FF2B5EF4-FFF2-40B4-BE49-F238E27FC236}">
                <a16:creationId xmlns:a16="http://schemas.microsoft.com/office/drawing/2014/main" id="{515553F6-FA04-48A8-A402-2A8BF592E05E}"/>
              </a:ext>
            </a:extLst>
          </p:cNvPr>
          <p:cNvSpPr/>
          <p:nvPr/>
        </p:nvSpPr>
        <p:spPr>
          <a:xfrm>
            <a:off x="3725933" y="3958548"/>
            <a:ext cx="3200400" cy="457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82" name="テキスト ボックス 81">
            <a:extLst>
              <a:ext uri="{FF2B5EF4-FFF2-40B4-BE49-F238E27FC236}">
                <a16:creationId xmlns:a16="http://schemas.microsoft.com/office/drawing/2014/main" id="{C63646C4-CF8C-4924-80B1-EDA98D276EB1}"/>
              </a:ext>
            </a:extLst>
          </p:cNvPr>
          <p:cNvSpPr txBox="1"/>
          <p:nvPr/>
        </p:nvSpPr>
        <p:spPr>
          <a:xfrm>
            <a:off x="125993" y="2309239"/>
            <a:ext cx="3185038" cy="1508105"/>
          </a:xfrm>
          <a:prstGeom prst="rect">
            <a:avLst/>
          </a:prstGeom>
          <a:noFill/>
          <a:ln>
            <a:noFill/>
          </a:ln>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内容紹介</a:t>
            </a:r>
            <a:endParaRPr kumimoji="1" lang="en-US" altLang="ja-JP" sz="1000" dirty="0">
              <a:latin typeface="BIZ UDゴシック" panose="020B0400000000000000" pitchFamily="49" charset="-128"/>
              <a:ea typeface="BIZ UDゴシック" panose="020B0400000000000000" pitchFamily="49" charset="-128"/>
            </a:endParaRPr>
          </a:p>
          <a:p>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疲れやすい、片頭痛持ち、お肌の調子が悪い</a:t>
            </a:r>
            <a:r>
              <a:rPr kumimoji="1" lang="en-US" altLang="ja-JP" sz="1200" dirty="0">
                <a:latin typeface="BIZ UDゴシック" panose="020B0400000000000000" pitchFamily="49" charset="-128"/>
                <a:ea typeface="BIZ UDゴシック" panose="020B0400000000000000" pitchFamily="49" charset="-128"/>
              </a:rPr>
              <a:t>…</a:t>
            </a:r>
            <a:r>
              <a:rPr kumimoji="1" lang="ja-JP" altLang="en-US" sz="1200" dirty="0">
                <a:latin typeface="BIZ UDゴシック" panose="020B0400000000000000" pitchFamily="49" charset="-128"/>
                <a:ea typeface="BIZ UDゴシック" panose="020B0400000000000000" pitchFamily="49" charset="-128"/>
              </a:rPr>
              <a:t>。体調不良は食事が原因</a:t>
            </a:r>
            <a:r>
              <a:rPr kumimoji="1" lang="en-US" altLang="ja-JP" sz="1200" dirty="0">
                <a:latin typeface="BIZ UDゴシック" panose="020B0400000000000000" pitchFamily="49" charset="-128"/>
                <a:ea typeface="BIZ UDゴシック" panose="020B0400000000000000" pitchFamily="49" charset="-128"/>
              </a:rPr>
              <a:t>? </a:t>
            </a:r>
            <a:r>
              <a:rPr kumimoji="1" lang="ja-JP" altLang="en-US" sz="1200" dirty="0">
                <a:latin typeface="BIZ UDゴシック" panose="020B0400000000000000" pitchFamily="49" charset="-128"/>
                <a:ea typeface="BIZ UDゴシック" panose="020B0400000000000000" pitchFamily="49" charset="-128"/>
              </a:rPr>
              <a:t>それ、栄養失調です。自分の体の状態にあわせた、効率の良い上手な栄養の摂り方を紹介。スー</a:t>
            </a:r>
          </a:p>
          <a:p>
            <a:r>
              <a:rPr kumimoji="1" lang="ja-JP" altLang="en-US" sz="1200" dirty="0">
                <a:latin typeface="BIZ UDゴシック" panose="020B0400000000000000" pitchFamily="49" charset="-128"/>
                <a:ea typeface="BIZ UDゴシック" panose="020B0400000000000000" pitchFamily="49" charset="-128"/>
              </a:rPr>
              <a:t>パーやコンビニを活用するポイント</a:t>
            </a:r>
            <a:r>
              <a:rPr kumimoji="1" lang="en-US" altLang="ja-JP" sz="1200" dirty="0">
                <a:latin typeface="BIZ UDゴシック" panose="020B0400000000000000" pitchFamily="49" charset="-128"/>
                <a:ea typeface="BIZ UDゴシック" panose="020B0400000000000000" pitchFamily="49" charset="-128"/>
              </a:rPr>
              <a:t>&amp;</a:t>
            </a:r>
            <a:r>
              <a:rPr kumimoji="1" lang="ja-JP" altLang="en-US" sz="1200" dirty="0">
                <a:latin typeface="BIZ UDゴシック" panose="020B0400000000000000" pitchFamily="49" charset="-128"/>
                <a:ea typeface="BIZ UDゴシック" panose="020B0400000000000000" pitchFamily="49" charset="-128"/>
              </a:rPr>
              <a:t>レシピ集も収録。　</a:t>
            </a:r>
            <a:endParaRPr kumimoji="1" lang="en-US" altLang="ja-JP" sz="1200" dirty="0">
              <a:latin typeface="BIZ UDゴシック" panose="020B0400000000000000" pitchFamily="49" charset="-128"/>
              <a:ea typeface="BIZ UDゴシック" panose="020B0400000000000000" pitchFamily="49" charset="-128"/>
            </a:endParaRPr>
          </a:p>
        </p:txBody>
      </p:sp>
      <p:sp>
        <p:nvSpPr>
          <p:cNvPr id="83" name="テキスト ボックス 82">
            <a:extLst>
              <a:ext uri="{FF2B5EF4-FFF2-40B4-BE49-F238E27FC236}">
                <a16:creationId xmlns:a16="http://schemas.microsoft.com/office/drawing/2014/main" id="{33BE6ABD-F4ED-47A6-A528-E822B1CEA1EB}"/>
              </a:ext>
            </a:extLst>
          </p:cNvPr>
          <p:cNvSpPr txBox="1"/>
          <p:nvPr/>
        </p:nvSpPr>
        <p:spPr>
          <a:xfrm>
            <a:off x="7351624" y="540417"/>
            <a:ext cx="3185038" cy="461665"/>
          </a:xfrm>
          <a:prstGeom prst="rect">
            <a:avLst/>
          </a:prstGeom>
          <a:noFill/>
          <a:ln>
            <a:noFill/>
          </a:ln>
        </p:spPr>
        <p:txBody>
          <a:bodyPr wrap="square" rtlCol="0">
            <a:spAutoFit/>
          </a:bodyPr>
          <a:lstStyle/>
          <a:p>
            <a:pPr algn="ctr"/>
            <a:r>
              <a:rPr kumimoji="1" lang="ja-JP" altLang="en-US" sz="1200" dirty="0">
                <a:latin typeface="BIZ UDゴシック" panose="020B0400000000000000" pitchFamily="49" charset="-128"/>
                <a:ea typeface="BIZ UDゴシック" panose="020B0400000000000000" pitchFamily="49" charset="-128"/>
              </a:rPr>
              <a:t>沖縄県立図書館　おすすめブックリスト</a:t>
            </a:r>
            <a:endParaRPr kumimoji="1" lang="en-US" altLang="ja-JP" sz="1200" dirty="0">
              <a:latin typeface="BIZ UDゴシック" panose="020B0400000000000000" pitchFamily="49" charset="-128"/>
              <a:ea typeface="BIZ UDゴシック" panose="020B0400000000000000" pitchFamily="49" charset="-128"/>
            </a:endParaRPr>
          </a:p>
          <a:p>
            <a:pPr algn="ctr"/>
            <a:r>
              <a:rPr kumimoji="1" lang="ja-JP" altLang="en-US" sz="1200" dirty="0">
                <a:latin typeface="BIZ UDゴシック" panose="020B0400000000000000" pitchFamily="49" charset="-128"/>
                <a:ea typeface="BIZ UDゴシック" panose="020B0400000000000000" pitchFamily="49" charset="-128"/>
              </a:rPr>
              <a:t>　健康医療</a:t>
            </a:r>
            <a:endParaRPr kumimoji="1" lang="en-US" altLang="ja-JP" sz="1200" dirty="0">
              <a:latin typeface="BIZ UDゴシック" panose="020B0400000000000000" pitchFamily="49" charset="-128"/>
              <a:ea typeface="BIZ UDゴシック" panose="020B0400000000000000" pitchFamily="49" charset="-128"/>
            </a:endParaRPr>
          </a:p>
        </p:txBody>
      </p:sp>
      <p:grpSp>
        <p:nvGrpSpPr>
          <p:cNvPr id="84" name="グループ化 83">
            <a:extLst>
              <a:ext uri="{FF2B5EF4-FFF2-40B4-BE49-F238E27FC236}">
                <a16:creationId xmlns:a16="http://schemas.microsoft.com/office/drawing/2014/main" id="{8EC7F717-7D29-42F2-A1C4-16BC4021928D}"/>
              </a:ext>
            </a:extLst>
          </p:cNvPr>
          <p:cNvGrpSpPr/>
          <p:nvPr/>
        </p:nvGrpSpPr>
        <p:grpSpPr>
          <a:xfrm>
            <a:off x="7355877" y="6095545"/>
            <a:ext cx="3255763" cy="1231106"/>
            <a:chOff x="7322838" y="6206078"/>
            <a:chExt cx="3255763" cy="1106546"/>
          </a:xfrm>
          <a:solidFill>
            <a:srgbClr val="92D050"/>
          </a:solidFill>
        </p:grpSpPr>
        <p:sp>
          <p:nvSpPr>
            <p:cNvPr id="85" name="テキスト ボックス 84">
              <a:extLst>
                <a:ext uri="{FF2B5EF4-FFF2-40B4-BE49-F238E27FC236}">
                  <a16:creationId xmlns:a16="http://schemas.microsoft.com/office/drawing/2014/main" id="{BB695452-C2C8-4D74-BD90-FB74FC805B22}"/>
                </a:ext>
              </a:extLst>
            </p:cNvPr>
            <p:cNvSpPr txBox="1"/>
            <p:nvPr/>
          </p:nvSpPr>
          <p:spPr>
            <a:xfrm>
              <a:off x="7322838" y="6206078"/>
              <a:ext cx="3209942" cy="1106546"/>
            </a:xfrm>
            <a:prstGeom prst="rect">
              <a:avLst/>
            </a:prstGeom>
            <a:grpFill/>
            <a:ln>
              <a:noFill/>
            </a:ln>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沖縄県立図書館</a:t>
              </a:r>
              <a:endParaRPr kumimoji="1" lang="en-US" altLang="ja-JP" sz="1000" dirty="0">
                <a:latin typeface="BIZ UDゴシック" panose="020B0400000000000000" pitchFamily="49" charset="-128"/>
                <a:ea typeface="BIZ UDゴシック" panose="020B0400000000000000" pitchFamily="49" charset="-128"/>
              </a:endParaRPr>
            </a:p>
            <a:p>
              <a:endParaRPr kumimoji="1" lang="en-US" altLang="ja-JP" sz="500" dirty="0">
                <a:latin typeface="BIZ UDゴシック" panose="020B0400000000000000" pitchFamily="49" charset="-128"/>
                <a:ea typeface="BIZ UDゴシック" panose="020B0400000000000000" pitchFamily="49" charset="-128"/>
              </a:endParaRPr>
            </a:p>
            <a:p>
              <a:endParaRPr kumimoji="1" lang="en-US" altLang="ja-JP" sz="500" dirty="0">
                <a:latin typeface="BIZ UDゴシック" panose="020B0400000000000000" pitchFamily="49" charset="-128"/>
                <a:ea typeface="BIZ UDゴシック" panose="020B0400000000000000" pitchFamily="49" charset="-128"/>
              </a:endParaRPr>
            </a:p>
            <a:p>
              <a:r>
                <a:rPr kumimoji="1" lang="ja-JP" altLang="en-US" sz="900" dirty="0">
                  <a:latin typeface="BIZ UDゴシック" panose="020B0400000000000000" pitchFamily="49" charset="-128"/>
                  <a:ea typeface="BIZ UDゴシック" panose="020B0400000000000000" pitchFamily="49" charset="-128"/>
                </a:rPr>
                <a:t>〒</a:t>
              </a:r>
              <a:r>
                <a:rPr kumimoji="1" lang="en-US" altLang="ja-JP" sz="900" dirty="0">
                  <a:latin typeface="BIZ UDゴシック" panose="020B0400000000000000" pitchFamily="49" charset="-128"/>
                  <a:ea typeface="BIZ UDゴシック" panose="020B0400000000000000" pitchFamily="49" charset="-128"/>
                </a:rPr>
                <a:t>900-0021 </a:t>
              </a:r>
              <a:r>
                <a:rPr kumimoji="1" lang="ja-JP" altLang="en-US" sz="900" dirty="0">
                  <a:latin typeface="BIZ UDゴシック" panose="020B0400000000000000" pitchFamily="49" charset="-128"/>
                  <a:ea typeface="BIZ UDゴシック" panose="020B0400000000000000" pitchFamily="49" charset="-128"/>
                </a:rPr>
                <a:t>沖縄県那覇市泉崎 </a:t>
              </a:r>
              <a:r>
                <a:rPr kumimoji="1" lang="en-US" altLang="ja-JP" sz="900" dirty="0">
                  <a:latin typeface="BIZ UDゴシック" panose="020B0400000000000000" pitchFamily="49" charset="-128"/>
                  <a:ea typeface="BIZ UDゴシック" panose="020B0400000000000000" pitchFamily="49" charset="-128"/>
                </a:rPr>
                <a:t>1-20-1</a:t>
              </a:r>
            </a:p>
            <a:p>
              <a:r>
                <a:rPr kumimoji="1" lang="ja-JP" altLang="en-US" sz="900" dirty="0">
                  <a:latin typeface="BIZ UDゴシック" panose="020B0400000000000000" pitchFamily="49" charset="-128"/>
                  <a:ea typeface="BIZ UDゴシック" panose="020B0400000000000000" pitchFamily="49" charset="-128"/>
                </a:rPr>
                <a:t>代表電話　</a:t>
              </a:r>
              <a:r>
                <a:rPr kumimoji="1" lang="en-US" altLang="ja-JP" sz="900" dirty="0">
                  <a:latin typeface="BIZ UDゴシック" panose="020B0400000000000000" pitchFamily="49" charset="-128"/>
                  <a:ea typeface="BIZ UDゴシック" panose="020B0400000000000000" pitchFamily="49" charset="-128"/>
                </a:rPr>
                <a:t>098-894-5858</a:t>
              </a:r>
            </a:p>
            <a:p>
              <a:r>
                <a:rPr kumimoji="1" lang="ja-JP" altLang="en-US" sz="900" dirty="0">
                  <a:latin typeface="BIZ UDゴシック" panose="020B0400000000000000" pitchFamily="49" charset="-128"/>
                  <a:ea typeface="BIZ UDゴシック" panose="020B0400000000000000" pitchFamily="49" charset="-128"/>
                </a:rPr>
                <a:t>本の調査・相談ダイヤル　</a:t>
              </a:r>
              <a:r>
                <a:rPr kumimoji="1" lang="en-US" altLang="ja-JP" sz="900" dirty="0">
                  <a:latin typeface="BIZ UDゴシック" panose="020B0400000000000000" pitchFamily="49" charset="-128"/>
                  <a:ea typeface="BIZ UDゴシック" panose="020B0400000000000000" pitchFamily="49" charset="-128"/>
                </a:rPr>
                <a:t>098-894-5881</a:t>
              </a:r>
            </a:p>
            <a:p>
              <a:r>
                <a:rPr kumimoji="1" lang="ja-JP" altLang="en-US" sz="900" dirty="0">
                  <a:latin typeface="BIZ UDゴシック" panose="020B0400000000000000" pitchFamily="49" charset="-128"/>
                  <a:ea typeface="BIZ UDゴシック" panose="020B0400000000000000" pitchFamily="49" charset="-128"/>
                </a:rPr>
                <a:t>開館時間　９時～</a:t>
              </a:r>
              <a:r>
                <a:rPr kumimoji="1" lang="en-US" altLang="ja-JP" sz="900" dirty="0">
                  <a:latin typeface="BIZ UDゴシック" panose="020B0400000000000000" pitchFamily="49" charset="-128"/>
                  <a:ea typeface="BIZ UDゴシック" panose="020B0400000000000000" pitchFamily="49" charset="-128"/>
                </a:rPr>
                <a:t>20</a:t>
              </a:r>
              <a:r>
                <a:rPr kumimoji="1" lang="ja-JP" altLang="en-US" sz="900" dirty="0">
                  <a:latin typeface="BIZ UDゴシック" panose="020B0400000000000000" pitchFamily="49" charset="-128"/>
                  <a:ea typeface="BIZ UDゴシック" panose="020B0400000000000000" pitchFamily="49" charset="-128"/>
                </a:rPr>
                <a:t>時</a:t>
              </a:r>
              <a:endParaRPr kumimoji="1" lang="en-US" altLang="ja-JP" sz="900" dirty="0">
                <a:latin typeface="BIZ UDゴシック" panose="020B0400000000000000" pitchFamily="49" charset="-128"/>
                <a:ea typeface="BIZ UDゴシック" panose="020B0400000000000000" pitchFamily="49" charset="-128"/>
              </a:endParaRPr>
            </a:p>
            <a:p>
              <a:r>
                <a:rPr kumimoji="1" lang="ja-JP" altLang="en-US" sz="900" dirty="0">
                  <a:latin typeface="BIZ UDゴシック" panose="020B0400000000000000" pitchFamily="49" charset="-128"/>
                  <a:ea typeface="BIZ UDゴシック" panose="020B0400000000000000" pitchFamily="49" charset="-128"/>
                </a:rPr>
                <a:t>休館日　火曜日、年末年始、特別整理期間</a:t>
              </a:r>
              <a:endParaRPr kumimoji="1" lang="en-US" altLang="ja-JP" sz="900" dirty="0">
                <a:latin typeface="BIZ UDゴシック" panose="020B0400000000000000" pitchFamily="49" charset="-128"/>
                <a:ea typeface="BIZ UDゴシック" panose="020B0400000000000000" pitchFamily="49" charset="-128"/>
              </a:endParaRPr>
            </a:p>
            <a:p>
              <a:endParaRPr kumimoji="1" lang="en-US" altLang="ja-JP" sz="900" dirty="0">
                <a:latin typeface="BIZ UDゴシック" panose="020B0400000000000000" pitchFamily="49" charset="-128"/>
                <a:ea typeface="BIZ UDゴシック" panose="020B0400000000000000" pitchFamily="49" charset="-128"/>
              </a:endParaRPr>
            </a:p>
          </p:txBody>
        </p:sp>
        <p:pic>
          <p:nvPicPr>
            <p:cNvPr id="86" name="図 85">
              <a:extLst>
                <a:ext uri="{FF2B5EF4-FFF2-40B4-BE49-F238E27FC236}">
                  <a16:creationId xmlns:a16="http://schemas.microsoft.com/office/drawing/2014/main" id="{06F97599-8FD2-46B2-95AF-E824210263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0725" y="6670855"/>
              <a:ext cx="528925" cy="528925"/>
            </a:xfrm>
            <a:prstGeom prst="rect">
              <a:avLst/>
            </a:prstGeom>
            <a:grpFill/>
            <a:ln>
              <a:noFill/>
            </a:ln>
          </p:spPr>
        </p:pic>
        <p:sp>
          <p:nvSpPr>
            <p:cNvPr id="87" name="テキスト ボックス 86">
              <a:extLst>
                <a:ext uri="{FF2B5EF4-FFF2-40B4-BE49-F238E27FC236}">
                  <a16:creationId xmlns:a16="http://schemas.microsoft.com/office/drawing/2014/main" id="{F78272FE-534D-4D86-9F4E-22E4B06CBFE9}"/>
                </a:ext>
              </a:extLst>
            </p:cNvPr>
            <p:cNvSpPr txBox="1"/>
            <p:nvPr/>
          </p:nvSpPr>
          <p:spPr>
            <a:xfrm>
              <a:off x="9815019" y="6338891"/>
              <a:ext cx="763582" cy="331964"/>
            </a:xfrm>
            <a:prstGeom prst="rect">
              <a:avLst/>
            </a:prstGeom>
            <a:noFill/>
            <a:ln>
              <a:noFill/>
            </a:ln>
          </p:spPr>
          <p:txBody>
            <a:bodyPr wrap="square" rtlCol="0">
              <a:spAutoFit/>
            </a:bodyPr>
            <a:lstStyle/>
            <a:p>
              <a:r>
                <a:rPr kumimoji="1" lang="ja-JP" altLang="en-US" sz="600" dirty="0">
                  <a:latin typeface="BIZ UDゴシック" panose="020B0400000000000000" pitchFamily="49" charset="-128"/>
                  <a:ea typeface="BIZ UDゴシック" panose="020B0400000000000000" pitchFamily="49" charset="-128"/>
                </a:rPr>
                <a:t>公式</a:t>
              </a:r>
              <a:r>
                <a:rPr kumimoji="1" lang="en-US" altLang="ja-JP" sz="600" dirty="0">
                  <a:latin typeface="BIZ UDゴシック" panose="020B0400000000000000" pitchFamily="49" charset="-128"/>
                  <a:ea typeface="BIZ UDゴシック" panose="020B0400000000000000" pitchFamily="49" charset="-128"/>
                </a:rPr>
                <a:t>HP‼</a:t>
              </a:r>
            </a:p>
            <a:p>
              <a:r>
                <a:rPr kumimoji="1" lang="en-US" altLang="ja-JP" sz="600" dirty="0">
                  <a:latin typeface="BIZ UDゴシック" panose="020B0400000000000000" pitchFamily="49" charset="-128"/>
                  <a:ea typeface="BIZ UDゴシック" panose="020B0400000000000000" pitchFamily="49" charset="-128"/>
                </a:rPr>
                <a:t>X</a:t>
              </a:r>
              <a:r>
                <a:rPr kumimoji="1" lang="ja-JP" altLang="en-US" sz="600" dirty="0">
                  <a:latin typeface="BIZ UDゴシック" panose="020B0400000000000000" pitchFamily="49" charset="-128"/>
                  <a:ea typeface="BIZ UDゴシック" panose="020B0400000000000000" pitchFamily="49" charset="-128"/>
                </a:rPr>
                <a:t>（旧</a:t>
              </a:r>
              <a:r>
                <a:rPr kumimoji="1" lang="en-US" altLang="ja-JP" sz="600" dirty="0">
                  <a:latin typeface="BIZ UDゴシック" panose="020B0400000000000000" pitchFamily="49" charset="-128"/>
                  <a:ea typeface="BIZ UDゴシック" panose="020B0400000000000000" pitchFamily="49" charset="-128"/>
                </a:rPr>
                <a:t>Twitter</a:t>
              </a:r>
              <a:r>
                <a:rPr kumimoji="1" lang="ja-JP" altLang="en-US" sz="600" dirty="0">
                  <a:latin typeface="BIZ UDゴシック" panose="020B0400000000000000" pitchFamily="49" charset="-128"/>
                  <a:ea typeface="BIZ UDゴシック" panose="020B0400000000000000" pitchFamily="49" charset="-128"/>
                </a:rPr>
                <a:t>）もやってるよ</a:t>
              </a:r>
              <a:r>
                <a:rPr kumimoji="1" lang="en-US" altLang="ja-JP" sz="600" dirty="0">
                  <a:latin typeface="BIZ UDゴシック" panose="020B0400000000000000" pitchFamily="49" charset="-128"/>
                  <a:ea typeface="BIZ UDゴシック" panose="020B0400000000000000" pitchFamily="49" charset="-128"/>
                </a:rPr>
                <a:t>!</a:t>
              </a:r>
            </a:p>
          </p:txBody>
        </p:sp>
      </p:grpSp>
      <p:sp>
        <p:nvSpPr>
          <p:cNvPr id="88" name="テキスト ボックス 87">
            <a:extLst>
              <a:ext uri="{FF2B5EF4-FFF2-40B4-BE49-F238E27FC236}">
                <a16:creationId xmlns:a16="http://schemas.microsoft.com/office/drawing/2014/main" id="{78E4EAB1-5C1A-4FF6-B927-D9BBD83F73DE}"/>
              </a:ext>
            </a:extLst>
          </p:cNvPr>
          <p:cNvSpPr txBox="1"/>
          <p:nvPr/>
        </p:nvSpPr>
        <p:spPr>
          <a:xfrm>
            <a:off x="7450340" y="4539361"/>
            <a:ext cx="3021015" cy="1077218"/>
          </a:xfrm>
          <a:prstGeom prst="rect">
            <a:avLst/>
          </a:prstGeom>
          <a:noFill/>
          <a:ln>
            <a:noFill/>
          </a:ln>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バランスの取れた食生活は健康への第一歩です！</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食生活の見直しに役立つ本をご紹介します。</a:t>
            </a:r>
            <a:endParaRPr kumimoji="1" lang="en-US" altLang="ja-JP" sz="1600" dirty="0">
              <a:latin typeface="BIZ UDゴシック" panose="020B0400000000000000" pitchFamily="49" charset="-128"/>
              <a:ea typeface="BIZ UDゴシック" panose="020B0400000000000000" pitchFamily="49" charset="-128"/>
            </a:endParaRPr>
          </a:p>
        </p:txBody>
      </p:sp>
      <p:sp>
        <p:nvSpPr>
          <p:cNvPr id="90" name="正方形/長方形 89">
            <a:extLst>
              <a:ext uri="{FF2B5EF4-FFF2-40B4-BE49-F238E27FC236}">
                <a16:creationId xmlns:a16="http://schemas.microsoft.com/office/drawing/2014/main" id="{31E5CEFA-FB77-4CF6-B2E3-04B092400C9C}"/>
              </a:ext>
            </a:extLst>
          </p:cNvPr>
          <p:cNvSpPr/>
          <p:nvPr/>
        </p:nvSpPr>
        <p:spPr>
          <a:xfrm>
            <a:off x="3746421" y="178711"/>
            <a:ext cx="3200400" cy="457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女性に不足しがちな栄養がしっかりとれる最強の献立レシピ</a:t>
            </a:r>
            <a:r>
              <a:rPr lang="en-US" altLang="ja-JP" sz="12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BOOK</a:t>
            </a:r>
            <a:endParaRPr kumimoji="1" lang="ja-JP" altLang="en-US" sz="1000" dirty="0">
              <a:solidFill>
                <a:schemeClr val="tx1"/>
              </a:solidFill>
              <a:latin typeface="BIZ UDゴシック" panose="020B0400000000000000" pitchFamily="49" charset="-128"/>
              <a:ea typeface="BIZ UDゴシック" panose="020B0400000000000000" pitchFamily="49" charset="-128"/>
            </a:endParaRPr>
          </a:p>
        </p:txBody>
      </p:sp>
      <p:sp>
        <p:nvSpPr>
          <p:cNvPr id="92" name="テキスト ボックス 91">
            <a:extLst>
              <a:ext uri="{FF2B5EF4-FFF2-40B4-BE49-F238E27FC236}">
                <a16:creationId xmlns:a16="http://schemas.microsoft.com/office/drawing/2014/main" id="{2AD46252-5477-43C4-8016-55F0ECC3922F}"/>
              </a:ext>
            </a:extLst>
          </p:cNvPr>
          <p:cNvSpPr txBox="1"/>
          <p:nvPr/>
        </p:nvSpPr>
        <p:spPr>
          <a:xfrm>
            <a:off x="3732999" y="2314851"/>
            <a:ext cx="3200400" cy="1323439"/>
          </a:xfrm>
          <a:prstGeom prst="rect">
            <a:avLst/>
          </a:prstGeom>
          <a:noFill/>
          <a:ln>
            <a:noFill/>
          </a:ln>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内容紹介</a:t>
            </a:r>
            <a:endParaRPr kumimoji="1" lang="en-US" altLang="ja-JP" sz="1000" dirty="0">
              <a:latin typeface="BIZ UDゴシック" panose="020B0400000000000000" pitchFamily="49" charset="-128"/>
              <a:ea typeface="BIZ UDゴシック" panose="020B0400000000000000" pitchFamily="49" charset="-128"/>
            </a:endParaRPr>
          </a:p>
          <a:p>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更年期の女性に不足しがちな栄養をとって、不調を改善しましょう。焼き厚揚げと焼き野菜献立、ツナじゃがオープンサンド献立、ぶりしゃぶ献立など、塩分過多にならないように工夫したおいしい献立を紹介します。　</a:t>
            </a:r>
          </a:p>
        </p:txBody>
      </p:sp>
      <p:sp>
        <p:nvSpPr>
          <p:cNvPr id="96" name="正方形/長方形 95">
            <a:extLst>
              <a:ext uri="{FF2B5EF4-FFF2-40B4-BE49-F238E27FC236}">
                <a16:creationId xmlns:a16="http://schemas.microsoft.com/office/drawing/2014/main" id="{99A4AB68-F3D5-4F41-BC1F-C02F38C18802}"/>
              </a:ext>
            </a:extLst>
          </p:cNvPr>
          <p:cNvSpPr/>
          <p:nvPr/>
        </p:nvSpPr>
        <p:spPr>
          <a:xfrm>
            <a:off x="3731407" y="3958548"/>
            <a:ext cx="3200400" cy="457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ゴシック" panose="020B0400000000000000" pitchFamily="49" charset="-128"/>
                <a:ea typeface="BIZ UDゴシック" panose="020B0400000000000000" pitchFamily="49" charset="-128"/>
              </a:rPr>
              <a:t>栄養こそが最高の医療である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p:txBody>
      </p:sp>
      <p:sp>
        <p:nvSpPr>
          <p:cNvPr id="98" name="テキスト ボックス 97">
            <a:extLst>
              <a:ext uri="{FF2B5EF4-FFF2-40B4-BE49-F238E27FC236}">
                <a16:creationId xmlns:a16="http://schemas.microsoft.com/office/drawing/2014/main" id="{85F2FCAD-D12A-4135-B74B-0CA69DA26006}"/>
              </a:ext>
            </a:extLst>
          </p:cNvPr>
          <p:cNvSpPr txBox="1"/>
          <p:nvPr/>
        </p:nvSpPr>
        <p:spPr>
          <a:xfrm>
            <a:off x="3732999" y="6225003"/>
            <a:ext cx="3185038" cy="1246495"/>
          </a:xfrm>
          <a:prstGeom prst="rect">
            <a:avLst/>
          </a:prstGeom>
          <a:noFill/>
          <a:ln>
            <a:noFill/>
          </a:ln>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内容紹介</a:t>
            </a:r>
            <a:endParaRPr kumimoji="1" lang="en-US" altLang="ja-JP" sz="1000" dirty="0">
              <a:latin typeface="BIZ UDゴシック" panose="020B0400000000000000" pitchFamily="49" charset="-128"/>
              <a:ea typeface="BIZ UDゴシック" panose="020B0400000000000000" pitchFamily="49" charset="-128"/>
            </a:endParaRPr>
          </a:p>
          <a:p>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なんとなく不調”な人に向けて、細胞の機能が低下して不調が起きるメカニズムを説明し、それらを改善するための栄養の基本方針を示す。栄養カウンセリングの具体的な事例と、食生活についての実践的なアドバイスなども掲載。　</a:t>
            </a:r>
            <a:endParaRPr kumimoji="1" lang="en-US" altLang="ja-JP" sz="1100" dirty="0">
              <a:latin typeface="BIZ UDゴシック" panose="020B0400000000000000" pitchFamily="49" charset="-128"/>
              <a:ea typeface="BIZ UDゴシック" panose="020B0400000000000000" pitchFamily="49" charset="-128"/>
            </a:endParaRPr>
          </a:p>
        </p:txBody>
      </p:sp>
      <p:sp>
        <p:nvSpPr>
          <p:cNvPr id="102" name="テキスト ボックス 101">
            <a:extLst>
              <a:ext uri="{FF2B5EF4-FFF2-40B4-BE49-F238E27FC236}">
                <a16:creationId xmlns:a16="http://schemas.microsoft.com/office/drawing/2014/main" id="{772CB754-3867-49C5-B112-63E37C485FCA}"/>
              </a:ext>
            </a:extLst>
          </p:cNvPr>
          <p:cNvSpPr txBox="1"/>
          <p:nvPr/>
        </p:nvSpPr>
        <p:spPr>
          <a:xfrm>
            <a:off x="7299294" y="1046258"/>
            <a:ext cx="3185038" cy="369332"/>
          </a:xfrm>
          <a:prstGeom prst="rect">
            <a:avLst/>
          </a:prstGeom>
          <a:noFill/>
          <a:ln>
            <a:noFill/>
          </a:ln>
        </p:spPr>
        <p:txBody>
          <a:bodyPr wrap="square" rtlCol="0">
            <a:spAutoFit/>
          </a:bodyPr>
          <a:lstStyle/>
          <a:p>
            <a:pPr algn="ctr"/>
            <a:r>
              <a:rPr lang="ja-JP" altLang="en-US" sz="1800" dirty="0">
                <a:effectLst/>
                <a:latin typeface="BIZ UDゴシック" panose="020B0400000000000000" pitchFamily="49" charset="-128"/>
                <a:ea typeface="BIZ UDゴシック" panose="020B0400000000000000" pitchFamily="49" charset="-128"/>
                <a:cs typeface="Times New Roman" panose="02020603050405020304" pitchFamily="18" charset="0"/>
              </a:rPr>
              <a:t>食生活を見直そう</a:t>
            </a:r>
            <a:endParaRPr kumimoji="1" lang="en-US" altLang="ja-JP" sz="1000" dirty="0">
              <a:latin typeface="BIZ UDゴシック" panose="020B0400000000000000" pitchFamily="49" charset="-128"/>
              <a:ea typeface="BIZ UDゴシック" panose="020B0400000000000000" pitchFamily="49" charset="-128"/>
            </a:endParaRPr>
          </a:p>
        </p:txBody>
      </p:sp>
      <p:sp>
        <p:nvSpPr>
          <p:cNvPr id="2" name="テキスト ボックス 1">
            <a:extLst>
              <a:ext uri="{FF2B5EF4-FFF2-40B4-BE49-F238E27FC236}">
                <a16:creationId xmlns:a16="http://schemas.microsoft.com/office/drawing/2014/main" id="{FC50918E-9855-4882-9760-1CEC13B53644}"/>
              </a:ext>
            </a:extLst>
          </p:cNvPr>
          <p:cNvSpPr txBox="1"/>
          <p:nvPr/>
        </p:nvSpPr>
        <p:spPr>
          <a:xfrm>
            <a:off x="-1764172" y="-1196171"/>
            <a:ext cx="7160935" cy="830997"/>
          </a:xfrm>
          <a:prstGeom prst="rect">
            <a:avLst/>
          </a:prstGeom>
          <a:noFill/>
        </p:spPr>
        <p:txBody>
          <a:bodyPr wrap="none" rtlCol="0">
            <a:spAutoFit/>
          </a:bodyPr>
          <a:lstStyle/>
          <a:p>
            <a:r>
              <a:rPr kumimoji="1" lang="ja-JP" altLang="en-US" sz="1600" dirty="0"/>
              <a:t>ガイド線が消えている時は、表示⇒ガイドに☑を入れて下さい。</a:t>
            </a:r>
            <a:endParaRPr kumimoji="1" lang="en-US" altLang="ja-JP" sz="1600" dirty="0"/>
          </a:p>
          <a:p>
            <a:r>
              <a:rPr kumimoji="1" lang="ja-JP" altLang="en-US" sz="1600" dirty="0"/>
              <a:t>わかりやすくするために書誌や内容紹介を枠有にしています。</a:t>
            </a:r>
            <a:endParaRPr kumimoji="1" lang="en-US" altLang="ja-JP" sz="1600" dirty="0"/>
          </a:p>
          <a:p>
            <a:r>
              <a:rPr kumimoji="1" lang="ja-JP" altLang="en-US" sz="1600" dirty="0"/>
              <a:t>印刷するときは書影以外の図形は枠線なしに変更して印刷してください。</a:t>
            </a:r>
          </a:p>
        </p:txBody>
      </p:sp>
      <p:sp>
        <p:nvSpPr>
          <p:cNvPr id="35" name="テキスト ボックス 34">
            <a:extLst>
              <a:ext uri="{FF2B5EF4-FFF2-40B4-BE49-F238E27FC236}">
                <a16:creationId xmlns:a16="http://schemas.microsoft.com/office/drawing/2014/main" id="{EDB028BE-F219-49DA-AA4F-8DABCA0F2179}"/>
              </a:ext>
            </a:extLst>
          </p:cNvPr>
          <p:cNvSpPr txBox="1"/>
          <p:nvPr/>
        </p:nvSpPr>
        <p:spPr>
          <a:xfrm>
            <a:off x="5032072" y="802871"/>
            <a:ext cx="1890597" cy="1323439"/>
          </a:xfrm>
          <a:prstGeom prst="rect">
            <a:avLst/>
          </a:prstGeom>
          <a:noFill/>
          <a:ln>
            <a:noFill/>
          </a:ln>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著者：</a:t>
            </a:r>
            <a:r>
              <a:rPr kumimoji="1" lang="zh-TW" altLang="en-US" sz="1000" dirty="0">
                <a:latin typeface="BIZ UDゴシック" panose="020B0400000000000000" pitchFamily="49" charset="-128"/>
                <a:ea typeface="BIZ UDゴシック" panose="020B0400000000000000" pitchFamily="49" charset="-128"/>
              </a:rPr>
              <a:t>廣田 孝子／監修</a:t>
            </a:r>
            <a:endParaRPr kumimoji="1" lang="en-US" altLang="zh-TW"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　　　</a:t>
            </a:r>
            <a:r>
              <a:rPr kumimoji="1" lang="zh-TW" altLang="en-US" sz="1000" dirty="0">
                <a:latin typeface="BIZ UDゴシック" panose="020B0400000000000000" pitchFamily="49" charset="-128"/>
                <a:ea typeface="BIZ UDゴシック" panose="020B0400000000000000" pitchFamily="49" charset="-128"/>
              </a:rPr>
              <a:t>上島 亜紀／料理　</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出版者：</a:t>
            </a:r>
            <a:r>
              <a:rPr kumimoji="1" lang="zh-TW" altLang="en-US" sz="1000" dirty="0">
                <a:latin typeface="BIZ UDゴシック" panose="020B0400000000000000" pitchFamily="49" charset="-128"/>
                <a:ea typeface="BIZ UDゴシック" panose="020B0400000000000000" pitchFamily="49" charset="-128"/>
              </a:rPr>
              <a:t>朝日新聞出版</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出版年：</a:t>
            </a:r>
            <a:r>
              <a:rPr kumimoji="1" lang="en-US" altLang="ja-JP" sz="1000" dirty="0">
                <a:latin typeface="BIZ UDゴシック" panose="020B0400000000000000" pitchFamily="49" charset="-128"/>
                <a:ea typeface="BIZ UDゴシック" panose="020B0400000000000000" pitchFamily="49" charset="-128"/>
              </a:rPr>
              <a:t>2023.7</a:t>
            </a:r>
          </a:p>
          <a:p>
            <a:r>
              <a:rPr kumimoji="1" lang="en-US" altLang="ja-JP" sz="1000" dirty="0">
                <a:latin typeface="BIZ UDゴシック" panose="020B0400000000000000" pitchFamily="49" charset="-128"/>
                <a:ea typeface="BIZ UDゴシック" panose="020B0400000000000000" pitchFamily="49" charset="-128"/>
              </a:rPr>
              <a:t>ISBN</a:t>
            </a:r>
            <a:r>
              <a:rPr kumimoji="1" lang="ja-JP" altLang="en-US" sz="1000" dirty="0">
                <a:latin typeface="BIZ UDゴシック" panose="020B0400000000000000" pitchFamily="49" charset="-128"/>
                <a:ea typeface="BIZ UDゴシック" panose="020B0400000000000000" pitchFamily="49" charset="-128"/>
              </a:rPr>
              <a:t>：</a:t>
            </a:r>
            <a:r>
              <a:rPr kumimoji="1" lang="en-US" altLang="ja-JP" sz="1000" dirty="0">
                <a:latin typeface="BIZ UDゴシック" panose="020B0400000000000000" pitchFamily="49" charset="-128"/>
                <a:ea typeface="BIZ UDゴシック" panose="020B0400000000000000" pitchFamily="49" charset="-128"/>
              </a:rPr>
              <a:t>4-02-334126-5</a:t>
            </a:r>
          </a:p>
          <a:p>
            <a:r>
              <a:rPr kumimoji="1" lang="ja-JP" altLang="en-US" sz="1000" dirty="0">
                <a:latin typeface="BIZ UDゴシック" panose="020B0400000000000000" pitchFamily="49" charset="-128"/>
                <a:ea typeface="BIZ UDゴシック" panose="020B0400000000000000" pitchFamily="49" charset="-128"/>
              </a:rPr>
              <a:t>場所：４</a:t>
            </a:r>
            <a:r>
              <a:rPr kumimoji="1" lang="en-US" altLang="ja-JP" sz="1000" dirty="0">
                <a:latin typeface="BIZ UDゴシック" panose="020B0400000000000000" pitchFamily="49" charset="-128"/>
                <a:ea typeface="BIZ UDゴシック" panose="020B0400000000000000" pitchFamily="49" charset="-128"/>
              </a:rPr>
              <a:t>F</a:t>
            </a:r>
            <a:r>
              <a:rPr kumimoji="1" lang="ja-JP" altLang="en-US" sz="1000" dirty="0">
                <a:latin typeface="BIZ UDゴシック" panose="020B0400000000000000" pitchFamily="49" charset="-128"/>
                <a:ea typeface="BIZ UDゴシック" panose="020B0400000000000000" pitchFamily="49" charset="-128"/>
              </a:rPr>
              <a:t>健康・医療</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請求記号：</a:t>
            </a:r>
            <a:r>
              <a:rPr kumimoji="1" lang="en-US" altLang="ja-JP" sz="1000" dirty="0">
                <a:latin typeface="BIZ UDゴシック" panose="020B0400000000000000" pitchFamily="49" charset="-128"/>
                <a:ea typeface="BIZ UDゴシック" panose="020B0400000000000000" pitchFamily="49" charset="-128"/>
              </a:rPr>
              <a:t>495.13/J76</a:t>
            </a:r>
          </a:p>
          <a:p>
            <a:r>
              <a:rPr kumimoji="1" lang="ja-JP" altLang="en-US" sz="1000" dirty="0">
                <a:latin typeface="BIZ UDゴシック" panose="020B0400000000000000" pitchFamily="49" charset="-128"/>
                <a:ea typeface="BIZ UDゴシック" panose="020B0400000000000000" pitchFamily="49" charset="-128"/>
              </a:rPr>
              <a:t>資料番号：</a:t>
            </a:r>
            <a:r>
              <a:rPr kumimoji="1" lang="en-US" altLang="ja-JP" sz="1000" dirty="0">
                <a:latin typeface="BIZ UDゴシック" panose="020B0400000000000000" pitchFamily="49" charset="-128"/>
                <a:ea typeface="BIZ UDゴシック" panose="020B0400000000000000" pitchFamily="49" charset="-128"/>
              </a:rPr>
              <a:t>1010077152</a:t>
            </a:r>
            <a:endParaRPr kumimoji="1" lang="ja-JP" altLang="en-US" sz="1000" dirty="0">
              <a:latin typeface="BIZ UDゴシック" panose="020B0400000000000000" pitchFamily="49" charset="-128"/>
              <a:ea typeface="BIZ UDゴシック" panose="020B0400000000000000" pitchFamily="49" charset="-128"/>
            </a:endParaRPr>
          </a:p>
        </p:txBody>
      </p:sp>
      <p:sp>
        <p:nvSpPr>
          <p:cNvPr id="36" name="テキスト ボックス 35">
            <a:extLst>
              <a:ext uri="{FF2B5EF4-FFF2-40B4-BE49-F238E27FC236}">
                <a16:creationId xmlns:a16="http://schemas.microsoft.com/office/drawing/2014/main" id="{1F189F85-F59F-4381-8ECD-C80F381D83C2}"/>
              </a:ext>
            </a:extLst>
          </p:cNvPr>
          <p:cNvSpPr txBox="1"/>
          <p:nvPr/>
        </p:nvSpPr>
        <p:spPr>
          <a:xfrm>
            <a:off x="1308662" y="802870"/>
            <a:ext cx="2017732" cy="1169551"/>
          </a:xfrm>
          <a:prstGeom prst="rect">
            <a:avLst/>
          </a:prstGeom>
          <a:noFill/>
          <a:ln>
            <a:noFill/>
          </a:ln>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著者：梶 尚志／著　</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出版者：みらいパブリッシング</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出版年：</a:t>
            </a:r>
            <a:r>
              <a:rPr kumimoji="1" lang="en-US" altLang="ja-JP" sz="1000" dirty="0">
                <a:latin typeface="BIZ UDゴシック" panose="020B0400000000000000" pitchFamily="49" charset="-128"/>
                <a:ea typeface="BIZ UDゴシック" panose="020B0400000000000000" pitchFamily="49" charset="-128"/>
              </a:rPr>
              <a:t>2023.7</a:t>
            </a:r>
          </a:p>
          <a:p>
            <a:r>
              <a:rPr kumimoji="1" lang="en-US" altLang="ja-JP" sz="1000" dirty="0">
                <a:latin typeface="BIZ UDゴシック" panose="020B0400000000000000" pitchFamily="49" charset="-128"/>
                <a:ea typeface="BIZ UDゴシック" panose="020B0400000000000000" pitchFamily="49" charset="-128"/>
              </a:rPr>
              <a:t>ISBN</a:t>
            </a:r>
            <a:r>
              <a:rPr kumimoji="1" lang="ja-JP" altLang="en-US" sz="1000" dirty="0">
                <a:latin typeface="BIZ UDゴシック" panose="020B0400000000000000" pitchFamily="49" charset="-128"/>
                <a:ea typeface="BIZ UDゴシック" panose="020B0400000000000000" pitchFamily="49" charset="-128"/>
              </a:rPr>
              <a:t>： </a:t>
            </a:r>
            <a:r>
              <a:rPr kumimoji="1" lang="en-US" altLang="ja-JP" sz="1000" dirty="0">
                <a:latin typeface="BIZ UDゴシック" panose="020B0400000000000000" pitchFamily="49" charset="-128"/>
                <a:ea typeface="BIZ UDゴシック" panose="020B0400000000000000" pitchFamily="49" charset="-128"/>
              </a:rPr>
              <a:t>4-434-32350-8</a:t>
            </a:r>
          </a:p>
          <a:p>
            <a:r>
              <a:rPr kumimoji="1" lang="ja-JP" altLang="en-US" sz="1000" dirty="0">
                <a:latin typeface="BIZ UDゴシック" panose="020B0400000000000000" pitchFamily="49" charset="-128"/>
                <a:ea typeface="BIZ UDゴシック" panose="020B0400000000000000" pitchFamily="49" charset="-128"/>
              </a:rPr>
              <a:t>場所：４</a:t>
            </a:r>
            <a:r>
              <a:rPr kumimoji="1" lang="en-US" altLang="ja-JP" sz="1000" dirty="0">
                <a:latin typeface="BIZ UDゴシック" panose="020B0400000000000000" pitchFamily="49" charset="-128"/>
                <a:ea typeface="BIZ UDゴシック" panose="020B0400000000000000" pitchFamily="49" charset="-128"/>
              </a:rPr>
              <a:t>F</a:t>
            </a:r>
            <a:r>
              <a:rPr kumimoji="1" lang="ja-JP" altLang="en-US" sz="1000" dirty="0">
                <a:latin typeface="BIZ UDゴシック" panose="020B0400000000000000" pitchFamily="49" charset="-128"/>
                <a:ea typeface="BIZ UDゴシック" panose="020B0400000000000000" pitchFamily="49" charset="-128"/>
              </a:rPr>
              <a:t>健康・医療</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請求記号：</a:t>
            </a:r>
            <a:r>
              <a:rPr kumimoji="1" lang="en-US" altLang="ja-JP" sz="1000" dirty="0">
                <a:latin typeface="BIZ UDゴシック" panose="020B0400000000000000" pitchFamily="49" charset="-128"/>
                <a:ea typeface="BIZ UDゴシック" panose="020B0400000000000000" pitchFamily="49" charset="-128"/>
              </a:rPr>
              <a:t>498.583/Ka22</a:t>
            </a:r>
          </a:p>
          <a:p>
            <a:r>
              <a:rPr kumimoji="1" lang="ja-JP" altLang="en-US" sz="1000" dirty="0">
                <a:latin typeface="BIZ UDゴシック" panose="020B0400000000000000" pitchFamily="49" charset="-128"/>
                <a:ea typeface="BIZ UDゴシック" panose="020B0400000000000000" pitchFamily="49" charset="-128"/>
              </a:rPr>
              <a:t>資料番号：</a:t>
            </a:r>
            <a:r>
              <a:rPr kumimoji="1" lang="en-US" altLang="ja-JP" sz="1000" dirty="0">
                <a:latin typeface="BIZ UDゴシック" panose="020B0400000000000000" pitchFamily="49" charset="-128"/>
                <a:ea typeface="BIZ UDゴシック" panose="020B0400000000000000" pitchFamily="49" charset="-128"/>
              </a:rPr>
              <a:t>1010258588</a:t>
            </a:r>
            <a:endParaRPr kumimoji="1" lang="ja-JP" altLang="en-US" sz="1000" dirty="0">
              <a:latin typeface="BIZ UDゴシック" panose="020B0400000000000000" pitchFamily="49" charset="-128"/>
              <a:ea typeface="BIZ UDゴシック" panose="020B0400000000000000" pitchFamily="49" charset="-128"/>
            </a:endParaRPr>
          </a:p>
        </p:txBody>
      </p:sp>
      <p:sp>
        <p:nvSpPr>
          <p:cNvPr id="37" name="テキスト ボックス 36">
            <a:extLst>
              <a:ext uri="{FF2B5EF4-FFF2-40B4-BE49-F238E27FC236}">
                <a16:creationId xmlns:a16="http://schemas.microsoft.com/office/drawing/2014/main" id="{9222760C-333C-401B-B7C8-CA7B394D4F14}"/>
              </a:ext>
            </a:extLst>
          </p:cNvPr>
          <p:cNvSpPr txBox="1"/>
          <p:nvPr/>
        </p:nvSpPr>
        <p:spPr>
          <a:xfrm>
            <a:off x="5032071" y="4755421"/>
            <a:ext cx="1890597" cy="1169551"/>
          </a:xfrm>
          <a:prstGeom prst="rect">
            <a:avLst/>
          </a:prstGeom>
          <a:noFill/>
          <a:ln>
            <a:noFill/>
          </a:ln>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著者：</a:t>
            </a:r>
            <a:r>
              <a:rPr kumimoji="1" lang="zh-TW" altLang="en-US" sz="1000" dirty="0">
                <a:latin typeface="BIZ UDゴシック" panose="020B0400000000000000" pitchFamily="49" charset="-128"/>
                <a:ea typeface="BIZ UDゴシック" panose="020B0400000000000000" pitchFamily="49" charset="-128"/>
              </a:rPr>
              <a:t>三島 渉</a:t>
            </a:r>
            <a:endParaRPr kumimoji="1" lang="en-US" altLang="zh-TW"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出版者：工作舎</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出版年：</a:t>
            </a:r>
            <a:r>
              <a:rPr kumimoji="1" lang="en-US" altLang="ja-JP" sz="1000" dirty="0">
                <a:latin typeface="BIZ UDゴシック" panose="020B0400000000000000" pitchFamily="49" charset="-128"/>
                <a:ea typeface="BIZ UDゴシック" panose="020B0400000000000000" pitchFamily="49" charset="-128"/>
              </a:rPr>
              <a:t>2023.7</a:t>
            </a:r>
          </a:p>
          <a:p>
            <a:r>
              <a:rPr kumimoji="1" lang="en-US" altLang="ja-JP" sz="1000" dirty="0">
                <a:latin typeface="BIZ UDゴシック" panose="020B0400000000000000" pitchFamily="49" charset="-128"/>
                <a:ea typeface="BIZ UDゴシック" panose="020B0400000000000000" pitchFamily="49" charset="-128"/>
              </a:rPr>
              <a:t>ISBN</a:t>
            </a:r>
            <a:r>
              <a:rPr kumimoji="1" lang="ja-JP" altLang="en-US" sz="1000" dirty="0">
                <a:latin typeface="BIZ UDゴシック" panose="020B0400000000000000" pitchFamily="49" charset="-128"/>
                <a:ea typeface="BIZ UDゴシック" panose="020B0400000000000000" pitchFamily="49" charset="-128"/>
              </a:rPr>
              <a:t>： </a:t>
            </a:r>
            <a:r>
              <a:rPr kumimoji="1" lang="en-US" altLang="ja-JP" sz="1000" dirty="0">
                <a:latin typeface="BIZ UDゴシック" panose="020B0400000000000000" pitchFamily="49" charset="-128"/>
                <a:ea typeface="BIZ UDゴシック" panose="020B0400000000000000" pitchFamily="49" charset="-128"/>
              </a:rPr>
              <a:t>4-87502-556-6</a:t>
            </a:r>
          </a:p>
          <a:p>
            <a:r>
              <a:rPr kumimoji="1" lang="ja-JP" altLang="en-US" sz="1000" dirty="0">
                <a:latin typeface="BIZ UDゴシック" panose="020B0400000000000000" pitchFamily="49" charset="-128"/>
                <a:ea typeface="BIZ UDゴシック" panose="020B0400000000000000" pitchFamily="49" charset="-128"/>
              </a:rPr>
              <a:t>場所：４Ｆ健康・医療</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請求記号：</a:t>
            </a:r>
            <a:r>
              <a:rPr kumimoji="1" lang="en-US" altLang="ja-JP" sz="1000" dirty="0">
                <a:latin typeface="BIZ UDゴシック" panose="020B0400000000000000" pitchFamily="49" charset="-128"/>
                <a:ea typeface="BIZ UDゴシック" panose="020B0400000000000000" pitchFamily="49" charset="-128"/>
              </a:rPr>
              <a:t>498.583/Mi53</a:t>
            </a:r>
          </a:p>
          <a:p>
            <a:r>
              <a:rPr kumimoji="1" lang="ja-JP" altLang="en-US" sz="1000" dirty="0">
                <a:latin typeface="BIZ UDゴシック" panose="020B0400000000000000" pitchFamily="49" charset="-128"/>
                <a:ea typeface="BIZ UDゴシック" panose="020B0400000000000000" pitchFamily="49" charset="-128"/>
              </a:rPr>
              <a:t>資料番号：</a:t>
            </a:r>
            <a:r>
              <a:rPr kumimoji="1" lang="en-US" altLang="ja-JP" sz="1000" dirty="0">
                <a:latin typeface="BIZ UDゴシック" panose="020B0400000000000000" pitchFamily="49" charset="-128"/>
                <a:ea typeface="BIZ UDゴシック" panose="020B0400000000000000" pitchFamily="49" charset="-128"/>
              </a:rPr>
              <a:t>1010197125</a:t>
            </a:r>
            <a:endParaRPr kumimoji="1" lang="ja-JP" altLang="en-US" sz="1000" dirty="0">
              <a:latin typeface="BIZ UDゴシック" panose="020B0400000000000000" pitchFamily="49" charset="-128"/>
              <a:ea typeface="BIZ UDゴシック" panose="020B0400000000000000" pitchFamily="49" charset="-128"/>
            </a:endParaRPr>
          </a:p>
        </p:txBody>
      </p:sp>
      <p:pic>
        <p:nvPicPr>
          <p:cNvPr id="5" name="図 4">
            <a:extLst>
              <a:ext uri="{FF2B5EF4-FFF2-40B4-BE49-F238E27FC236}">
                <a16:creationId xmlns:a16="http://schemas.microsoft.com/office/drawing/2014/main" id="{6E2F6613-2A6A-4E18-B2F3-09BBF46CF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9501" y="1972421"/>
            <a:ext cx="3396534" cy="1961498"/>
          </a:xfrm>
          <a:prstGeom prst="rect">
            <a:avLst/>
          </a:prstGeom>
        </p:spPr>
      </p:pic>
      <p:pic>
        <p:nvPicPr>
          <p:cNvPr id="1026" name="Picture 2" descr="女性に不足しがちな栄養がしっかりとれる　最強の献立レシピBOOK">
            <a:extLst>
              <a:ext uri="{FF2B5EF4-FFF2-40B4-BE49-F238E27FC236}">
                <a16:creationId xmlns:a16="http://schemas.microsoft.com/office/drawing/2014/main" id="{4D2B11FA-628F-4574-A89F-72CB441A22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7136" y="802870"/>
            <a:ext cx="992681"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E29C406-99D0-412C-B6B2-D8C9C421C7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9758" y="4604289"/>
            <a:ext cx="980059"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え、私って栄養失調だったの？ その不調は病気でなく状態です！">
            <a:extLst>
              <a:ext uri="{FF2B5EF4-FFF2-40B4-BE49-F238E27FC236}">
                <a16:creationId xmlns:a16="http://schemas.microsoft.com/office/drawing/2014/main" id="{8B5AEEDB-C318-46E0-B936-9E76E51EA6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768" y="802870"/>
            <a:ext cx="992681" cy="1440000"/>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a:extLst>
              <a:ext uri="{FF2B5EF4-FFF2-40B4-BE49-F238E27FC236}">
                <a16:creationId xmlns:a16="http://schemas.microsoft.com/office/drawing/2014/main" id="{FB0AD1CC-A7D1-4E7A-8021-CA961EA47857}"/>
              </a:ext>
            </a:extLst>
          </p:cNvPr>
          <p:cNvSpPr txBox="1"/>
          <p:nvPr/>
        </p:nvSpPr>
        <p:spPr>
          <a:xfrm>
            <a:off x="9245841" y="75345"/>
            <a:ext cx="1445972" cy="276999"/>
          </a:xfrm>
          <a:prstGeom prst="rect">
            <a:avLst/>
          </a:prstGeom>
          <a:noFill/>
          <a:ln>
            <a:noFill/>
          </a:ln>
        </p:spPr>
        <p:txBody>
          <a:bodyPr wrap="square" rtlCol="0">
            <a:spAutoFit/>
          </a:bodyPr>
          <a:lstStyle/>
          <a:p>
            <a:pPr algn="ctr"/>
            <a:r>
              <a:rPr kumimoji="1" lang="en-US" altLang="ja-JP" sz="1200" dirty="0">
                <a:latin typeface="BIZ UDゴシック" panose="020B0400000000000000" pitchFamily="49" charset="-128"/>
                <a:ea typeface="BIZ UDゴシック" panose="020B0400000000000000" pitchFamily="49" charset="-128"/>
              </a:rPr>
              <a:t>2024</a:t>
            </a:r>
            <a:r>
              <a:rPr kumimoji="1" lang="ja-JP" altLang="en-US" sz="1200" dirty="0">
                <a:latin typeface="BIZ UDゴシック" panose="020B0400000000000000" pitchFamily="49" charset="-128"/>
                <a:ea typeface="BIZ UDゴシック" panose="020B0400000000000000" pitchFamily="49" charset="-128"/>
              </a:rPr>
              <a:t>年</a:t>
            </a:r>
            <a:r>
              <a:rPr kumimoji="1" lang="en-US" altLang="ja-JP" sz="1200" dirty="0">
                <a:latin typeface="BIZ UDゴシック" panose="020B0400000000000000" pitchFamily="49" charset="-128"/>
                <a:ea typeface="BIZ UDゴシック" panose="020B0400000000000000" pitchFamily="49" charset="-128"/>
              </a:rPr>
              <a:t>9</a:t>
            </a:r>
            <a:r>
              <a:rPr kumimoji="1" lang="ja-JP" altLang="en-US" sz="1200" dirty="0">
                <a:latin typeface="BIZ UDゴシック" panose="020B0400000000000000" pitchFamily="49" charset="-128"/>
                <a:ea typeface="BIZ UDゴシック" panose="020B0400000000000000" pitchFamily="49" charset="-128"/>
              </a:rPr>
              <a:t>月作成</a:t>
            </a:r>
            <a:endParaRPr kumimoji="1" lang="en-US" altLang="ja-JP" sz="1200" dirty="0">
              <a:latin typeface="BIZ UDゴシック" panose="020B0400000000000000" pitchFamily="49" charset="-128"/>
              <a:ea typeface="BIZ UDゴシック" panose="020B0400000000000000" pitchFamily="49" charset="-128"/>
            </a:endParaRPr>
          </a:p>
        </p:txBody>
      </p:sp>
      <p:sp>
        <p:nvSpPr>
          <p:cNvPr id="31" name="正方形/長方形 30">
            <a:extLst>
              <a:ext uri="{FF2B5EF4-FFF2-40B4-BE49-F238E27FC236}">
                <a16:creationId xmlns:a16="http://schemas.microsoft.com/office/drawing/2014/main" id="{7B7A9510-99A9-44EE-BDA0-79AD9CF48964}"/>
              </a:ext>
            </a:extLst>
          </p:cNvPr>
          <p:cNvSpPr/>
          <p:nvPr/>
        </p:nvSpPr>
        <p:spPr>
          <a:xfrm>
            <a:off x="151686" y="3958548"/>
            <a:ext cx="3200400" cy="457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BIZ UDゴシック" panose="020B0400000000000000" pitchFamily="49" charset="-128"/>
                <a:ea typeface="BIZ UDゴシック" panose="020B0400000000000000" pitchFamily="49" charset="-128"/>
              </a:rPr>
              <a:t>最強の食事戦略</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1200" dirty="0">
                <a:solidFill>
                  <a:schemeClr val="tx1"/>
                </a:solidFill>
                <a:latin typeface="BIZ UDゴシック" panose="020B0400000000000000" pitchFamily="49" charset="-128"/>
                <a:ea typeface="BIZ UDゴシック" panose="020B0400000000000000" pitchFamily="49" charset="-128"/>
              </a:rPr>
              <a:t>研究者と管理栄養士が考えた最終解答</a:t>
            </a:r>
          </a:p>
        </p:txBody>
      </p:sp>
      <p:sp>
        <p:nvSpPr>
          <p:cNvPr id="32" name="テキスト ボックス 31">
            <a:extLst>
              <a:ext uri="{FF2B5EF4-FFF2-40B4-BE49-F238E27FC236}">
                <a16:creationId xmlns:a16="http://schemas.microsoft.com/office/drawing/2014/main" id="{C5864C43-EFB0-43BD-8524-1F4021F44FEA}"/>
              </a:ext>
            </a:extLst>
          </p:cNvPr>
          <p:cNvSpPr txBox="1"/>
          <p:nvPr/>
        </p:nvSpPr>
        <p:spPr>
          <a:xfrm>
            <a:off x="1452352" y="4709065"/>
            <a:ext cx="1890597" cy="1477328"/>
          </a:xfrm>
          <a:prstGeom prst="rect">
            <a:avLst/>
          </a:prstGeom>
          <a:noFill/>
          <a:ln>
            <a:noFill/>
          </a:ln>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著者：堀口 逸子／著</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　　　平川 あずさ／著</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　　　</a:t>
            </a:r>
            <a:r>
              <a:rPr kumimoji="1" lang="zh-TW" altLang="en-US" sz="1000" dirty="0">
                <a:latin typeface="BIZ UDゴシック" panose="020B0400000000000000" pitchFamily="49" charset="-128"/>
                <a:ea typeface="BIZ UDゴシック" panose="020B0400000000000000" pitchFamily="49" charset="-128"/>
              </a:rPr>
              <a:t>津金 昌一郎／監修</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出版者：ウェッジ</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出版年：</a:t>
            </a:r>
            <a:r>
              <a:rPr kumimoji="1" lang="en-US" altLang="ja-JP" sz="1000" dirty="0">
                <a:latin typeface="BIZ UDゴシック" panose="020B0400000000000000" pitchFamily="49" charset="-128"/>
                <a:ea typeface="BIZ UDゴシック" panose="020B0400000000000000" pitchFamily="49" charset="-128"/>
              </a:rPr>
              <a:t>2024.5</a:t>
            </a:r>
          </a:p>
          <a:p>
            <a:r>
              <a:rPr kumimoji="1" lang="en-US" altLang="ja-JP" sz="1000" dirty="0">
                <a:latin typeface="BIZ UDゴシック" panose="020B0400000000000000" pitchFamily="49" charset="-128"/>
                <a:ea typeface="BIZ UDゴシック" panose="020B0400000000000000" pitchFamily="49" charset="-128"/>
              </a:rPr>
              <a:t>ISBN</a:t>
            </a:r>
            <a:r>
              <a:rPr kumimoji="1" lang="ja-JP" altLang="en-US" sz="1000" dirty="0">
                <a:latin typeface="BIZ UDゴシック" panose="020B0400000000000000" pitchFamily="49" charset="-128"/>
                <a:ea typeface="BIZ UDゴシック" panose="020B0400000000000000" pitchFamily="49" charset="-128"/>
              </a:rPr>
              <a:t>：</a:t>
            </a:r>
            <a:r>
              <a:rPr kumimoji="1" lang="en-US" altLang="ja-JP" sz="1000" dirty="0">
                <a:latin typeface="BIZ UDゴシック" panose="020B0400000000000000" pitchFamily="49" charset="-128"/>
                <a:ea typeface="BIZ UDゴシック" panose="020B0400000000000000" pitchFamily="49" charset="-128"/>
              </a:rPr>
              <a:t>4-86310-281-1</a:t>
            </a:r>
          </a:p>
          <a:p>
            <a:r>
              <a:rPr kumimoji="1" lang="ja-JP" altLang="en-US" sz="1000" dirty="0">
                <a:latin typeface="BIZ UDゴシック" panose="020B0400000000000000" pitchFamily="49" charset="-128"/>
                <a:ea typeface="BIZ UDゴシック" panose="020B0400000000000000" pitchFamily="49" charset="-128"/>
              </a:rPr>
              <a:t>場所： ４Ｆ健康・医療</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請求記号：</a:t>
            </a:r>
            <a:r>
              <a:rPr kumimoji="1" lang="en-US" altLang="ja-JP" sz="1000" dirty="0">
                <a:latin typeface="BIZ UDゴシック" panose="020B0400000000000000" pitchFamily="49" charset="-128"/>
                <a:ea typeface="BIZ UDゴシック" panose="020B0400000000000000" pitchFamily="49" charset="-128"/>
              </a:rPr>
              <a:t>498.583/H88</a:t>
            </a:r>
          </a:p>
          <a:p>
            <a:r>
              <a:rPr kumimoji="1" lang="ja-JP" altLang="en-US" sz="1000" dirty="0">
                <a:latin typeface="BIZ UDゴシック" panose="020B0400000000000000" pitchFamily="49" charset="-128"/>
                <a:ea typeface="BIZ UDゴシック" panose="020B0400000000000000" pitchFamily="49" charset="-128"/>
              </a:rPr>
              <a:t>資料番号：</a:t>
            </a:r>
            <a:r>
              <a:rPr kumimoji="1" lang="en-US" altLang="ja-JP" sz="1000" dirty="0">
                <a:latin typeface="BIZ UDゴシック" panose="020B0400000000000000" pitchFamily="49" charset="-128"/>
                <a:ea typeface="BIZ UDゴシック" panose="020B0400000000000000" pitchFamily="49" charset="-128"/>
              </a:rPr>
              <a:t>1010298915</a:t>
            </a:r>
            <a:endParaRPr kumimoji="1" lang="ja-JP" altLang="en-US" sz="1000" dirty="0">
              <a:latin typeface="BIZ UDゴシック" panose="020B0400000000000000" pitchFamily="49" charset="-128"/>
              <a:ea typeface="BIZ UDゴシック" panose="020B0400000000000000" pitchFamily="49" charset="-128"/>
            </a:endParaRPr>
          </a:p>
        </p:txBody>
      </p:sp>
      <p:sp>
        <p:nvSpPr>
          <p:cNvPr id="33" name="テキスト ボックス 32">
            <a:extLst>
              <a:ext uri="{FF2B5EF4-FFF2-40B4-BE49-F238E27FC236}">
                <a16:creationId xmlns:a16="http://schemas.microsoft.com/office/drawing/2014/main" id="{8253ACF0-6013-4A69-92FB-25DECF4C86CD}"/>
              </a:ext>
            </a:extLst>
          </p:cNvPr>
          <p:cNvSpPr txBox="1"/>
          <p:nvPr/>
        </p:nvSpPr>
        <p:spPr>
          <a:xfrm>
            <a:off x="151686" y="6225004"/>
            <a:ext cx="3185038" cy="1246495"/>
          </a:xfrm>
          <a:prstGeom prst="rect">
            <a:avLst/>
          </a:prstGeom>
          <a:noFill/>
          <a:ln>
            <a:noFill/>
          </a:ln>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内容紹介</a:t>
            </a:r>
            <a:endParaRPr kumimoji="1" lang="en-US" altLang="ja-JP" sz="1000" dirty="0">
              <a:latin typeface="BIZ UDゴシック" panose="020B0400000000000000" pitchFamily="49" charset="-128"/>
              <a:ea typeface="BIZ UDゴシック" panose="020B0400000000000000" pitchFamily="49" charset="-128"/>
            </a:endParaRPr>
          </a:p>
          <a:p>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運動も厳しい食事制限も不要で健康に</a:t>
            </a:r>
            <a:r>
              <a:rPr kumimoji="1" lang="en-US" altLang="ja-JP" sz="1100" dirty="0">
                <a:latin typeface="BIZ UDゴシック" panose="020B0400000000000000" pitchFamily="49" charset="-128"/>
                <a:ea typeface="BIZ UDゴシック" panose="020B0400000000000000" pitchFamily="49" charset="-128"/>
              </a:rPr>
              <a:t>! </a:t>
            </a:r>
            <a:r>
              <a:rPr kumimoji="1" lang="ja-JP" altLang="en-US" sz="1100" dirty="0">
                <a:latin typeface="BIZ UDゴシック" panose="020B0400000000000000" pitchFamily="49" charset="-128"/>
                <a:ea typeface="BIZ UDゴシック" panose="020B0400000000000000" pitchFamily="49" charset="-128"/>
              </a:rPr>
              <a:t>研究者と管理栄養士が食事にまつわる複雑な情報をわかりやすく整理。行動科学や心理学などの研究結果を活用しながら編み出した、人生を豊かにする「食事戦略」を紹介する。　</a:t>
            </a:r>
            <a:endParaRPr kumimoji="1" lang="en-US" altLang="ja-JP" sz="1100" dirty="0">
              <a:latin typeface="BIZ UDゴシック" panose="020B0400000000000000" pitchFamily="49" charset="-128"/>
              <a:ea typeface="BIZ UDゴシック" panose="020B0400000000000000" pitchFamily="49" charset="-128"/>
            </a:endParaRPr>
          </a:p>
        </p:txBody>
      </p:sp>
      <p:pic>
        <p:nvPicPr>
          <p:cNvPr id="34" name="Picture 6">
            <a:extLst>
              <a:ext uri="{FF2B5EF4-FFF2-40B4-BE49-F238E27FC236}">
                <a16:creationId xmlns:a16="http://schemas.microsoft.com/office/drawing/2014/main" id="{3CA40F69-A8A2-4C22-8C33-AE789D8E41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66" y="4650784"/>
            <a:ext cx="144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066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a:extLst>
              <a:ext uri="{FF2B5EF4-FFF2-40B4-BE49-F238E27FC236}">
                <a16:creationId xmlns:a16="http://schemas.microsoft.com/office/drawing/2014/main" id="{342A8AD2-6CAF-415B-BF7E-6991E10F7730}"/>
              </a:ext>
            </a:extLst>
          </p:cNvPr>
          <p:cNvSpPr/>
          <p:nvPr/>
        </p:nvSpPr>
        <p:spPr>
          <a:xfrm>
            <a:off x="185991" y="179897"/>
            <a:ext cx="3299945" cy="457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管理栄養士が教える</a:t>
            </a:r>
            <a:r>
              <a:rPr kumimoji="1" lang="en-US" altLang="ja-JP" sz="1100" dirty="0">
                <a:solidFill>
                  <a:schemeClr val="tx1"/>
                </a:solidFill>
                <a:latin typeface="BIZ UDゴシック" panose="020B0400000000000000" pitchFamily="49" charset="-128"/>
                <a:ea typeface="BIZ UDゴシック" panose="020B0400000000000000" pitchFamily="49" charset="-128"/>
              </a:rPr>
              <a:t>!</a:t>
            </a:r>
            <a:r>
              <a:rPr kumimoji="1" lang="ja-JP" altLang="en-US" sz="1100" dirty="0">
                <a:solidFill>
                  <a:schemeClr val="tx1"/>
                </a:solidFill>
                <a:latin typeface="BIZ UDゴシック" panose="020B0400000000000000" pitchFamily="49" charset="-128"/>
                <a:ea typeface="BIZ UDゴシック" panose="020B0400000000000000" pitchFamily="49" charset="-128"/>
              </a:rPr>
              <a:t>世界一カンタンな</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長生きレシピ</a:t>
            </a:r>
          </a:p>
        </p:txBody>
      </p:sp>
      <p:sp>
        <p:nvSpPr>
          <p:cNvPr id="42" name="正方形/長方形 41">
            <a:extLst>
              <a:ext uri="{FF2B5EF4-FFF2-40B4-BE49-F238E27FC236}">
                <a16:creationId xmlns:a16="http://schemas.microsoft.com/office/drawing/2014/main" id="{6FB740F2-7E13-4A02-BA28-9BDCFC2CD73B}"/>
              </a:ext>
            </a:extLst>
          </p:cNvPr>
          <p:cNvSpPr/>
          <p:nvPr/>
        </p:nvSpPr>
        <p:spPr>
          <a:xfrm>
            <a:off x="3776151" y="179897"/>
            <a:ext cx="3200400" cy="457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43" name="正方形/長方形 42">
            <a:extLst>
              <a:ext uri="{FF2B5EF4-FFF2-40B4-BE49-F238E27FC236}">
                <a16:creationId xmlns:a16="http://schemas.microsoft.com/office/drawing/2014/main" id="{502E42FF-F08A-4035-BF47-9B74BB19A130}"/>
              </a:ext>
            </a:extLst>
          </p:cNvPr>
          <p:cNvSpPr/>
          <p:nvPr/>
        </p:nvSpPr>
        <p:spPr>
          <a:xfrm>
            <a:off x="185992" y="3959734"/>
            <a:ext cx="3200400" cy="457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44" name="正方形/長方形 43">
            <a:extLst>
              <a:ext uri="{FF2B5EF4-FFF2-40B4-BE49-F238E27FC236}">
                <a16:creationId xmlns:a16="http://schemas.microsoft.com/office/drawing/2014/main" id="{3E7D82FF-85CB-456D-BCFD-057CE5BD93E1}"/>
              </a:ext>
            </a:extLst>
          </p:cNvPr>
          <p:cNvSpPr/>
          <p:nvPr/>
        </p:nvSpPr>
        <p:spPr>
          <a:xfrm>
            <a:off x="3776151" y="3959734"/>
            <a:ext cx="3200400" cy="457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45" name="テキスト ボックス 44">
            <a:extLst>
              <a:ext uri="{FF2B5EF4-FFF2-40B4-BE49-F238E27FC236}">
                <a16:creationId xmlns:a16="http://schemas.microsoft.com/office/drawing/2014/main" id="{848C1D84-178A-4996-BD13-5BFC932619C8}"/>
              </a:ext>
            </a:extLst>
          </p:cNvPr>
          <p:cNvSpPr txBox="1"/>
          <p:nvPr/>
        </p:nvSpPr>
        <p:spPr>
          <a:xfrm>
            <a:off x="1486658" y="896424"/>
            <a:ext cx="1890597" cy="1169551"/>
          </a:xfrm>
          <a:prstGeom prst="rect">
            <a:avLst/>
          </a:prstGeom>
          <a:noFill/>
          <a:ln>
            <a:noFill/>
          </a:ln>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著者：</a:t>
            </a:r>
            <a:r>
              <a:rPr kumimoji="1" lang="zh-TW" altLang="en-US" sz="1000" dirty="0">
                <a:latin typeface="BIZ UDゴシック" panose="020B0400000000000000" pitchFamily="49" charset="-128"/>
                <a:ea typeface="BIZ UDゴシック" panose="020B0400000000000000" pitchFamily="49" charset="-128"/>
              </a:rPr>
              <a:t>関口 絢子／著</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出版者：宝島社</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出版年：</a:t>
            </a:r>
            <a:r>
              <a:rPr kumimoji="1" lang="en-US" altLang="ja-JP" sz="1000" dirty="0">
                <a:latin typeface="BIZ UDゴシック" panose="020B0400000000000000" pitchFamily="49" charset="-128"/>
                <a:ea typeface="BIZ UDゴシック" panose="020B0400000000000000" pitchFamily="49" charset="-128"/>
              </a:rPr>
              <a:t>2024.5</a:t>
            </a:r>
            <a:r>
              <a:rPr kumimoji="1" lang="ja-JP" altLang="en-US" sz="1000" dirty="0">
                <a:latin typeface="BIZ UDゴシック" panose="020B0400000000000000" pitchFamily="49" charset="-128"/>
                <a:ea typeface="BIZ UDゴシック" panose="020B0400000000000000" pitchFamily="49" charset="-128"/>
              </a:rPr>
              <a:t>　</a:t>
            </a:r>
            <a:endParaRPr kumimoji="1" lang="en-US" altLang="ja-JP" sz="1000" dirty="0">
              <a:latin typeface="BIZ UDゴシック" panose="020B0400000000000000" pitchFamily="49" charset="-128"/>
              <a:ea typeface="BIZ UDゴシック" panose="020B0400000000000000" pitchFamily="49" charset="-128"/>
            </a:endParaRPr>
          </a:p>
          <a:p>
            <a:r>
              <a:rPr kumimoji="1" lang="en-US" altLang="ja-JP" sz="1000" dirty="0">
                <a:latin typeface="BIZ UDゴシック" panose="020B0400000000000000" pitchFamily="49" charset="-128"/>
                <a:ea typeface="BIZ UDゴシック" panose="020B0400000000000000" pitchFamily="49" charset="-128"/>
              </a:rPr>
              <a:t>ISBN</a:t>
            </a:r>
            <a:r>
              <a:rPr kumimoji="1" lang="ja-JP" altLang="en-US" sz="1000" dirty="0">
                <a:latin typeface="BIZ UDゴシック" panose="020B0400000000000000" pitchFamily="49" charset="-128"/>
                <a:ea typeface="BIZ UDゴシック" panose="020B0400000000000000" pitchFamily="49" charset="-128"/>
              </a:rPr>
              <a:t>：</a:t>
            </a:r>
            <a:r>
              <a:rPr kumimoji="1" lang="en-US" altLang="ja-JP" sz="1000" dirty="0">
                <a:latin typeface="BIZ UDゴシック" panose="020B0400000000000000" pitchFamily="49" charset="-128"/>
                <a:ea typeface="BIZ UDゴシック" panose="020B0400000000000000" pitchFamily="49" charset="-128"/>
              </a:rPr>
              <a:t>4-299-05492-0</a:t>
            </a:r>
          </a:p>
          <a:p>
            <a:r>
              <a:rPr kumimoji="1" lang="ja-JP" altLang="en-US" sz="1000" dirty="0">
                <a:latin typeface="BIZ UDゴシック" panose="020B0400000000000000" pitchFamily="49" charset="-128"/>
                <a:ea typeface="BIZ UDゴシック" panose="020B0400000000000000" pitchFamily="49" charset="-128"/>
              </a:rPr>
              <a:t>場所：４Ｆ健康・医療</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請求記号：</a:t>
            </a:r>
            <a:r>
              <a:rPr kumimoji="1" lang="en-US" altLang="ja-JP" sz="1000" dirty="0">
                <a:latin typeface="BIZ UDゴシック" panose="020B0400000000000000" pitchFamily="49" charset="-128"/>
                <a:ea typeface="BIZ UDゴシック" panose="020B0400000000000000" pitchFamily="49" charset="-128"/>
              </a:rPr>
              <a:t>498.583/Se27</a:t>
            </a:r>
          </a:p>
          <a:p>
            <a:r>
              <a:rPr kumimoji="1" lang="ja-JP" altLang="en-US" sz="1000" dirty="0">
                <a:latin typeface="BIZ UDゴシック" panose="020B0400000000000000" pitchFamily="49" charset="-128"/>
                <a:ea typeface="BIZ UDゴシック" panose="020B0400000000000000" pitchFamily="49" charset="-128"/>
              </a:rPr>
              <a:t>資料番号：</a:t>
            </a:r>
            <a:r>
              <a:rPr kumimoji="1" lang="en-US" altLang="ja-JP" sz="1000" dirty="0">
                <a:latin typeface="BIZ UDゴシック" panose="020B0400000000000000" pitchFamily="49" charset="-128"/>
                <a:ea typeface="BIZ UDゴシック" panose="020B0400000000000000" pitchFamily="49" charset="-128"/>
              </a:rPr>
              <a:t>1010298899</a:t>
            </a:r>
            <a:endParaRPr kumimoji="1" lang="ja-JP" altLang="en-US" sz="1000" dirty="0">
              <a:latin typeface="BIZ UDゴシック" panose="020B0400000000000000" pitchFamily="49" charset="-128"/>
              <a:ea typeface="BIZ UDゴシック" panose="020B0400000000000000" pitchFamily="49" charset="-128"/>
            </a:endParaRPr>
          </a:p>
        </p:txBody>
      </p:sp>
      <p:sp>
        <p:nvSpPr>
          <p:cNvPr id="46" name="テキスト ボックス 45">
            <a:extLst>
              <a:ext uri="{FF2B5EF4-FFF2-40B4-BE49-F238E27FC236}">
                <a16:creationId xmlns:a16="http://schemas.microsoft.com/office/drawing/2014/main" id="{EFE5F20F-91A4-496A-8A3D-2DF9423BF033}"/>
              </a:ext>
            </a:extLst>
          </p:cNvPr>
          <p:cNvSpPr txBox="1"/>
          <p:nvPr/>
        </p:nvSpPr>
        <p:spPr>
          <a:xfrm>
            <a:off x="185991" y="2371319"/>
            <a:ext cx="3299944" cy="1323439"/>
          </a:xfrm>
          <a:prstGeom prst="rect">
            <a:avLst/>
          </a:prstGeom>
          <a:noFill/>
          <a:ln>
            <a:noFill/>
          </a:ln>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内容紹介</a:t>
            </a:r>
            <a:endParaRPr kumimoji="1" lang="en-US" altLang="ja-JP" sz="1000" dirty="0">
              <a:latin typeface="BIZ UDゴシック" panose="020B0400000000000000" pitchFamily="49" charset="-128"/>
              <a:ea typeface="BIZ UDゴシック" panose="020B0400000000000000" pitchFamily="49" charset="-128"/>
            </a:endParaRPr>
          </a:p>
          <a:p>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老化をゆるやかにし、健康寿命を延ばすには、必須栄養素を摂取できるバランスのよい食事をとることが大切。「長生き」という点から厳選したレシピを、期待できる健康効果とともに紹介する。　</a:t>
            </a:r>
            <a:endParaRPr kumimoji="1" lang="en-US" altLang="ja-JP" sz="1200" dirty="0">
              <a:latin typeface="BIZ UDゴシック" panose="020B0400000000000000" pitchFamily="49" charset="-128"/>
              <a:ea typeface="BIZ UDゴシック" panose="020B0400000000000000" pitchFamily="49" charset="-128"/>
            </a:endParaRPr>
          </a:p>
        </p:txBody>
      </p:sp>
      <p:sp>
        <p:nvSpPr>
          <p:cNvPr id="47" name="正方形/長方形 46">
            <a:extLst>
              <a:ext uri="{FF2B5EF4-FFF2-40B4-BE49-F238E27FC236}">
                <a16:creationId xmlns:a16="http://schemas.microsoft.com/office/drawing/2014/main" id="{52D1CE4C-F019-49D7-9628-5FC0D6780198}"/>
              </a:ext>
            </a:extLst>
          </p:cNvPr>
          <p:cNvSpPr/>
          <p:nvPr/>
        </p:nvSpPr>
        <p:spPr>
          <a:xfrm>
            <a:off x="3796639" y="179897"/>
            <a:ext cx="3200400" cy="457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BIZ UDゴシック" panose="020B0400000000000000" pitchFamily="49" charset="-128"/>
                <a:ea typeface="BIZ UDゴシック" panose="020B0400000000000000" pitchFamily="49" charset="-128"/>
              </a:rPr>
              <a:t>100</a:t>
            </a:r>
            <a:r>
              <a:rPr kumimoji="1" lang="ja-JP" altLang="en-US" sz="1200" dirty="0">
                <a:solidFill>
                  <a:schemeClr val="tx1"/>
                </a:solidFill>
                <a:latin typeface="BIZ UDゴシック" panose="020B0400000000000000" pitchFamily="49" charset="-128"/>
                <a:ea typeface="BIZ UDゴシック" panose="020B0400000000000000" pitchFamily="49" charset="-128"/>
              </a:rPr>
              <a:t>年栄養　低栄養を解決する長生き食べ方</a:t>
            </a:r>
          </a:p>
        </p:txBody>
      </p:sp>
      <p:sp>
        <p:nvSpPr>
          <p:cNvPr id="48" name="テキスト ボックス 47">
            <a:extLst>
              <a:ext uri="{FF2B5EF4-FFF2-40B4-BE49-F238E27FC236}">
                <a16:creationId xmlns:a16="http://schemas.microsoft.com/office/drawing/2014/main" id="{2772A812-2FE3-49F9-8F34-81B63A933DEA}"/>
              </a:ext>
            </a:extLst>
          </p:cNvPr>
          <p:cNvSpPr txBox="1"/>
          <p:nvPr/>
        </p:nvSpPr>
        <p:spPr>
          <a:xfrm>
            <a:off x="5097305" y="896424"/>
            <a:ext cx="1890597" cy="1169551"/>
          </a:xfrm>
          <a:prstGeom prst="rect">
            <a:avLst/>
          </a:prstGeom>
          <a:noFill/>
          <a:ln>
            <a:noFill/>
          </a:ln>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著者：川口 美喜子／著</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出版者：サンマーク出版</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出版年：</a:t>
            </a:r>
            <a:r>
              <a:rPr kumimoji="1" lang="en-US" altLang="ja-JP" sz="1000" dirty="0">
                <a:latin typeface="BIZ UDゴシック" panose="020B0400000000000000" pitchFamily="49" charset="-128"/>
                <a:ea typeface="BIZ UDゴシック" panose="020B0400000000000000" pitchFamily="49" charset="-128"/>
              </a:rPr>
              <a:t>2024.1</a:t>
            </a:r>
          </a:p>
          <a:p>
            <a:r>
              <a:rPr kumimoji="1" lang="en-US" altLang="ja-JP" sz="1000" dirty="0">
                <a:latin typeface="BIZ UDゴシック" panose="020B0400000000000000" pitchFamily="49" charset="-128"/>
                <a:ea typeface="BIZ UDゴシック" panose="020B0400000000000000" pitchFamily="49" charset="-128"/>
              </a:rPr>
              <a:t>ISBN</a:t>
            </a:r>
            <a:r>
              <a:rPr kumimoji="1" lang="ja-JP" altLang="en-US" sz="1000" dirty="0">
                <a:latin typeface="BIZ UDゴシック" panose="020B0400000000000000" pitchFamily="49" charset="-128"/>
                <a:ea typeface="BIZ UDゴシック" panose="020B0400000000000000" pitchFamily="49" charset="-128"/>
              </a:rPr>
              <a:t>：</a:t>
            </a:r>
            <a:r>
              <a:rPr kumimoji="1" lang="en-US" altLang="ja-JP" sz="1000" dirty="0">
                <a:latin typeface="BIZ UDゴシック" panose="020B0400000000000000" pitchFamily="49" charset="-128"/>
                <a:ea typeface="BIZ UDゴシック" panose="020B0400000000000000" pitchFamily="49" charset="-128"/>
              </a:rPr>
              <a:t>4-7631-4099-9</a:t>
            </a:r>
          </a:p>
          <a:p>
            <a:r>
              <a:rPr kumimoji="1" lang="ja-JP" altLang="en-US" sz="1000" dirty="0">
                <a:latin typeface="BIZ UDゴシック" panose="020B0400000000000000" pitchFamily="49" charset="-128"/>
                <a:ea typeface="BIZ UDゴシック" panose="020B0400000000000000" pitchFamily="49" charset="-128"/>
              </a:rPr>
              <a:t>場所：４Ｆ健康・医療</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請求記号：</a:t>
            </a:r>
            <a:r>
              <a:rPr kumimoji="1" lang="en-US" altLang="ja-JP" sz="1000" dirty="0">
                <a:latin typeface="BIZ UDゴシック" panose="020B0400000000000000" pitchFamily="49" charset="-128"/>
                <a:ea typeface="BIZ UDゴシック" panose="020B0400000000000000" pitchFamily="49" charset="-128"/>
              </a:rPr>
              <a:t>498.59/Ka92</a:t>
            </a:r>
          </a:p>
          <a:p>
            <a:r>
              <a:rPr kumimoji="1" lang="ja-JP" altLang="en-US" sz="1000" dirty="0">
                <a:latin typeface="BIZ UDゴシック" panose="020B0400000000000000" pitchFamily="49" charset="-128"/>
                <a:ea typeface="BIZ UDゴシック" panose="020B0400000000000000" pitchFamily="49" charset="-128"/>
              </a:rPr>
              <a:t>資料番号：</a:t>
            </a:r>
            <a:r>
              <a:rPr kumimoji="1" lang="en-US" altLang="ja-JP" sz="1000" dirty="0">
                <a:latin typeface="BIZ UDゴシック" panose="020B0400000000000000" pitchFamily="49" charset="-128"/>
                <a:ea typeface="BIZ UDゴシック" panose="020B0400000000000000" pitchFamily="49" charset="-128"/>
              </a:rPr>
              <a:t>1010298931</a:t>
            </a:r>
            <a:endParaRPr kumimoji="1" lang="ja-JP" altLang="en-US" sz="1000" dirty="0">
              <a:latin typeface="BIZ UDゴシック" panose="020B0400000000000000" pitchFamily="49" charset="-128"/>
              <a:ea typeface="BIZ UDゴシック" panose="020B0400000000000000" pitchFamily="49" charset="-128"/>
            </a:endParaRPr>
          </a:p>
        </p:txBody>
      </p:sp>
      <p:sp>
        <p:nvSpPr>
          <p:cNvPr id="49" name="テキスト ボックス 48">
            <a:extLst>
              <a:ext uri="{FF2B5EF4-FFF2-40B4-BE49-F238E27FC236}">
                <a16:creationId xmlns:a16="http://schemas.microsoft.com/office/drawing/2014/main" id="{E9CC278E-2C10-45EC-A69B-9B72B6C276A6}"/>
              </a:ext>
            </a:extLst>
          </p:cNvPr>
          <p:cNvSpPr txBox="1"/>
          <p:nvPr/>
        </p:nvSpPr>
        <p:spPr>
          <a:xfrm>
            <a:off x="3796639" y="2387445"/>
            <a:ext cx="3185038" cy="1323439"/>
          </a:xfrm>
          <a:prstGeom prst="rect">
            <a:avLst/>
          </a:prstGeom>
          <a:noFill/>
          <a:ln>
            <a:noFill/>
          </a:ln>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内容紹介</a:t>
            </a:r>
            <a:endParaRPr kumimoji="1" lang="en-US" altLang="ja-JP" sz="1000" dirty="0">
              <a:latin typeface="BIZ UDゴシック" panose="020B0400000000000000" pitchFamily="49" charset="-128"/>
              <a:ea typeface="BIZ UDゴシック" panose="020B0400000000000000" pitchFamily="49" charset="-128"/>
            </a:endParaRPr>
          </a:p>
          <a:p>
            <a:endParaRPr kumimoji="1" lang="en-US" altLang="ja-JP" sz="1000" dirty="0">
              <a:latin typeface="BIZ UDゴシック" panose="020B0400000000000000" pitchFamily="49" charset="-128"/>
              <a:ea typeface="BIZ UDゴシック" panose="020B0400000000000000" pitchFamily="49" charset="-128"/>
            </a:endParaRPr>
          </a:p>
          <a:p>
            <a:r>
              <a:rPr kumimoji="1" lang="en-US" altLang="ja-JP" sz="1200" dirty="0">
                <a:latin typeface="BIZ UDゴシック" panose="020B0400000000000000" pitchFamily="49" charset="-128"/>
                <a:ea typeface="BIZ UDゴシック" panose="020B0400000000000000" pitchFamily="49" charset="-128"/>
              </a:rPr>
              <a:t>50</a:t>
            </a:r>
            <a:r>
              <a:rPr kumimoji="1" lang="ja-JP" altLang="en-US" sz="1200" dirty="0">
                <a:latin typeface="BIZ UDゴシック" panose="020B0400000000000000" pitchFamily="49" charset="-128"/>
                <a:ea typeface="BIZ UDゴシック" panose="020B0400000000000000" pitchFamily="49" charset="-128"/>
              </a:rPr>
              <a:t>代からは「塩・砂糖・アルコール」を減らす、水は</a:t>
            </a:r>
            <a:r>
              <a:rPr kumimoji="1" lang="en-US" altLang="ja-JP" sz="1200" dirty="0">
                <a:latin typeface="BIZ UDゴシック" panose="020B0400000000000000" pitchFamily="49" charset="-128"/>
                <a:ea typeface="BIZ UDゴシック" panose="020B0400000000000000" pitchFamily="49" charset="-128"/>
              </a:rPr>
              <a:t>1</a:t>
            </a:r>
            <a:r>
              <a:rPr kumimoji="1" lang="ja-JP" altLang="en-US" sz="1200" dirty="0">
                <a:latin typeface="BIZ UDゴシック" panose="020B0400000000000000" pitchFamily="49" charset="-128"/>
                <a:ea typeface="BIZ UDゴシック" panose="020B0400000000000000" pitchFamily="49" charset="-128"/>
              </a:rPr>
              <a:t>日</a:t>
            </a:r>
            <a:r>
              <a:rPr kumimoji="1" lang="en-US" altLang="ja-JP" sz="1200" dirty="0">
                <a:latin typeface="BIZ UDゴシック" panose="020B0400000000000000" pitchFamily="49" charset="-128"/>
                <a:ea typeface="BIZ UDゴシック" panose="020B0400000000000000" pitchFamily="49" charset="-128"/>
              </a:rPr>
              <a:t>2</a:t>
            </a:r>
            <a:r>
              <a:rPr kumimoji="1" lang="ja-JP" altLang="en-US" sz="1200" dirty="0">
                <a:latin typeface="BIZ UDゴシック" panose="020B0400000000000000" pitchFamily="49" charset="-128"/>
                <a:ea typeface="BIZ UDゴシック" panose="020B0400000000000000" pitchFamily="49" charset="-128"/>
              </a:rPr>
              <a:t>リットル飲まなくていい</a:t>
            </a:r>
            <a:r>
              <a:rPr kumimoji="1" lang="en-US" altLang="ja-JP" sz="1200" dirty="0">
                <a:latin typeface="BIZ UDゴシック" panose="020B0400000000000000" pitchFamily="49" charset="-128"/>
                <a:ea typeface="BIZ UDゴシック" panose="020B0400000000000000" pitchFamily="49" charset="-128"/>
              </a:rPr>
              <a:t>…</a:t>
            </a:r>
            <a:r>
              <a:rPr kumimoji="1" lang="ja-JP" altLang="en-US" sz="1200" dirty="0">
                <a:latin typeface="BIZ UDゴシック" panose="020B0400000000000000" pitchFamily="49" charset="-128"/>
                <a:ea typeface="BIZ UDゴシック" panose="020B0400000000000000" pitchFamily="49" charset="-128"/>
              </a:rPr>
              <a:t>。高齢者栄養ケアの第一人者が、健康情報の罠と、正しい食事法を伝授。「長生き食」を支える習慣術も紹介する。</a:t>
            </a:r>
            <a:endParaRPr kumimoji="1" lang="en-US" altLang="ja-JP" sz="1200" dirty="0">
              <a:latin typeface="BIZ UDゴシック" panose="020B0400000000000000" pitchFamily="49" charset="-128"/>
              <a:ea typeface="BIZ UDゴシック" panose="020B0400000000000000" pitchFamily="49" charset="-128"/>
            </a:endParaRPr>
          </a:p>
        </p:txBody>
      </p:sp>
      <p:sp>
        <p:nvSpPr>
          <p:cNvPr id="50" name="正方形/長方形 49">
            <a:extLst>
              <a:ext uri="{FF2B5EF4-FFF2-40B4-BE49-F238E27FC236}">
                <a16:creationId xmlns:a16="http://schemas.microsoft.com/office/drawing/2014/main" id="{B346F410-E7EB-493B-9A0D-D58791E3E118}"/>
              </a:ext>
            </a:extLst>
          </p:cNvPr>
          <p:cNvSpPr/>
          <p:nvPr/>
        </p:nvSpPr>
        <p:spPr>
          <a:xfrm>
            <a:off x="190756" y="3959734"/>
            <a:ext cx="3200400" cy="457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BIZ UDゴシック" panose="020B0400000000000000" pitchFamily="49" charset="-128"/>
                <a:ea typeface="BIZ UDゴシック" panose="020B0400000000000000" pitchFamily="49" charset="-128"/>
              </a:rPr>
              <a:t>フワフワするめまいを治す最強の食事術</a:t>
            </a:r>
          </a:p>
        </p:txBody>
      </p:sp>
      <p:sp>
        <p:nvSpPr>
          <p:cNvPr id="51" name="テキスト ボックス 50">
            <a:extLst>
              <a:ext uri="{FF2B5EF4-FFF2-40B4-BE49-F238E27FC236}">
                <a16:creationId xmlns:a16="http://schemas.microsoft.com/office/drawing/2014/main" id="{6B0BF77D-4AF1-491E-B847-140ABE7FB27A}"/>
              </a:ext>
            </a:extLst>
          </p:cNvPr>
          <p:cNvSpPr txBox="1"/>
          <p:nvPr/>
        </p:nvSpPr>
        <p:spPr>
          <a:xfrm>
            <a:off x="1491422" y="4710251"/>
            <a:ext cx="1890597" cy="1323439"/>
          </a:xfrm>
          <a:prstGeom prst="rect">
            <a:avLst/>
          </a:prstGeom>
          <a:noFill/>
          <a:ln>
            <a:noFill/>
          </a:ln>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著者：坂田 英明／著</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　　　神崎 晶／著</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出版者：徳間書店</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出版年：</a:t>
            </a:r>
            <a:r>
              <a:rPr kumimoji="1" lang="en-US" altLang="ja-JP" sz="1000" dirty="0">
                <a:latin typeface="BIZ UDゴシック" panose="020B0400000000000000" pitchFamily="49" charset="-128"/>
                <a:ea typeface="BIZ UDゴシック" panose="020B0400000000000000" pitchFamily="49" charset="-128"/>
              </a:rPr>
              <a:t>2024.4</a:t>
            </a:r>
          </a:p>
          <a:p>
            <a:r>
              <a:rPr kumimoji="1" lang="en-US" altLang="ja-JP" sz="1000" dirty="0">
                <a:latin typeface="BIZ UDゴシック" panose="020B0400000000000000" pitchFamily="49" charset="-128"/>
                <a:ea typeface="BIZ UDゴシック" panose="020B0400000000000000" pitchFamily="49" charset="-128"/>
              </a:rPr>
              <a:t>ISBN</a:t>
            </a:r>
            <a:r>
              <a:rPr kumimoji="1" lang="ja-JP" altLang="en-US" sz="1000" dirty="0">
                <a:latin typeface="BIZ UDゴシック" panose="020B0400000000000000" pitchFamily="49" charset="-128"/>
                <a:ea typeface="BIZ UDゴシック" panose="020B0400000000000000" pitchFamily="49" charset="-128"/>
              </a:rPr>
              <a:t>：</a:t>
            </a:r>
            <a:r>
              <a:rPr kumimoji="1" lang="en-US" altLang="ja-JP" sz="1000" dirty="0">
                <a:latin typeface="BIZ UDゴシック" panose="020B0400000000000000" pitchFamily="49" charset="-128"/>
                <a:ea typeface="BIZ UDゴシック" panose="020B0400000000000000" pitchFamily="49" charset="-128"/>
              </a:rPr>
              <a:t>4-19-865819-9</a:t>
            </a:r>
          </a:p>
          <a:p>
            <a:r>
              <a:rPr kumimoji="1" lang="ja-JP" altLang="en-US" sz="1000" dirty="0">
                <a:latin typeface="BIZ UDゴシック" panose="020B0400000000000000" pitchFamily="49" charset="-128"/>
                <a:ea typeface="BIZ UDゴシック" panose="020B0400000000000000" pitchFamily="49" charset="-128"/>
              </a:rPr>
              <a:t>場所：４Ｆ健康・医療</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請求記号：</a:t>
            </a:r>
            <a:r>
              <a:rPr kumimoji="1" lang="en-US" altLang="ja-JP" sz="1000" dirty="0">
                <a:latin typeface="BIZ UDゴシック" panose="020B0400000000000000" pitchFamily="49" charset="-128"/>
                <a:ea typeface="BIZ UDゴシック" panose="020B0400000000000000" pitchFamily="49" charset="-128"/>
              </a:rPr>
              <a:t>496.6/Sa37</a:t>
            </a:r>
          </a:p>
          <a:p>
            <a:r>
              <a:rPr kumimoji="1" lang="ja-JP" altLang="en-US" sz="1000" dirty="0">
                <a:latin typeface="BIZ UDゴシック" panose="020B0400000000000000" pitchFamily="49" charset="-128"/>
                <a:ea typeface="BIZ UDゴシック" panose="020B0400000000000000" pitchFamily="49" charset="-128"/>
              </a:rPr>
              <a:t>資料番号：</a:t>
            </a:r>
            <a:r>
              <a:rPr kumimoji="1" lang="en-US" altLang="ja-JP" sz="1000" dirty="0">
                <a:latin typeface="BIZ UDゴシック" panose="020B0400000000000000" pitchFamily="49" charset="-128"/>
                <a:ea typeface="BIZ UDゴシック" panose="020B0400000000000000" pitchFamily="49" charset="-128"/>
              </a:rPr>
              <a:t>1010298600</a:t>
            </a:r>
            <a:endParaRPr kumimoji="1" lang="ja-JP" altLang="en-US" sz="1000" dirty="0">
              <a:latin typeface="BIZ UDゴシック" panose="020B0400000000000000" pitchFamily="49" charset="-128"/>
              <a:ea typeface="BIZ UDゴシック" panose="020B0400000000000000" pitchFamily="49" charset="-128"/>
            </a:endParaRPr>
          </a:p>
        </p:txBody>
      </p:sp>
      <p:sp>
        <p:nvSpPr>
          <p:cNvPr id="52" name="テキスト ボックス 51">
            <a:extLst>
              <a:ext uri="{FF2B5EF4-FFF2-40B4-BE49-F238E27FC236}">
                <a16:creationId xmlns:a16="http://schemas.microsoft.com/office/drawing/2014/main" id="{DB3E2912-F6DE-4B41-93AA-1F8EA19E90A4}"/>
              </a:ext>
            </a:extLst>
          </p:cNvPr>
          <p:cNvSpPr txBox="1"/>
          <p:nvPr/>
        </p:nvSpPr>
        <p:spPr>
          <a:xfrm>
            <a:off x="192217" y="6180555"/>
            <a:ext cx="3185038" cy="1323439"/>
          </a:xfrm>
          <a:prstGeom prst="rect">
            <a:avLst/>
          </a:prstGeom>
          <a:noFill/>
          <a:ln>
            <a:noFill/>
          </a:ln>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内容紹介</a:t>
            </a:r>
            <a:endParaRPr kumimoji="1" lang="en-US" altLang="ja-JP" sz="1000" dirty="0">
              <a:latin typeface="BIZ UDゴシック" panose="020B0400000000000000" pitchFamily="49" charset="-128"/>
              <a:ea typeface="BIZ UDゴシック" panose="020B0400000000000000" pitchFamily="49" charset="-128"/>
            </a:endParaRPr>
          </a:p>
          <a:p>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フワフワする「浮動性めまい」の原因は、自律神経の乱れ。フワフワめまいを治す食事術や、自律神経が整う生活習慣を、わかりやすく解説する。克服した人たちの体験記も収録。　</a:t>
            </a:r>
            <a:endParaRPr kumimoji="1" lang="en-US" altLang="ja-JP" sz="1200" dirty="0">
              <a:latin typeface="BIZ UDゴシック" panose="020B0400000000000000" pitchFamily="49" charset="-128"/>
              <a:ea typeface="BIZ UDゴシック" panose="020B0400000000000000" pitchFamily="49" charset="-128"/>
            </a:endParaRPr>
          </a:p>
        </p:txBody>
      </p:sp>
      <p:sp>
        <p:nvSpPr>
          <p:cNvPr id="53" name="正方形/長方形 52">
            <a:extLst>
              <a:ext uri="{FF2B5EF4-FFF2-40B4-BE49-F238E27FC236}">
                <a16:creationId xmlns:a16="http://schemas.microsoft.com/office/drawing/2014/main" id="{489400B0-5AD4-42D3-9441-0E7276502037}"/>
              </a:ext>
            </a:extLst>
          </p:cNvPr>
          <p:cNvSpPr/>
          <p:nvPr/>
        </p:nvSpPr>
        <p:spPr>
          <a:xfrm>
            <a:off x="3781625" y="3959734"/>
            <a:ext cx="3200400" cy="457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BIZ UDゴシック" panose="020B0400000000000000" pitchFamily="49" charset="-128"/>
                <a:ea typeface="BIZ UDゴシック" panose="020B0400000000000000" pitchFamily="49" charset="-128"/>
              </a:rPr>
              <a:t>目で見る食品糖質量たんぱく質量</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1200" dirty="0">
                <a:solidFill>
                  <a:schemeClr val="tx1"/>
                </a:solidFill>
                <a:latin typeface="BIZ UDゴシック" panose="020B0400000000000000" pitchFamily="49" charset="-128"/>
                <a:ea typeface="BIZ UDゴシック" panose="020B0400000000000000" pitchFamily="49" charset="-128"/>
              </a:rPr>
              <a:t>データブック</a:t>
            </a:r>
          </a:p>
        </p:txBody>
      </p:sp>
      <p:sp>
        <p:nvSpPr>
          <p:cNvPr id="54" name="テキスト ボックス 53">
            <a:extLst>
              <a:ext uri="{FF2B5EF4-FFF2-40B4-BE49-F238E27FC236}">
                <a16:creationId xmlns:a16="http://schemas.microsoft.com/office/drawing/2014/main" id="{3A5AC429-9483-4430-94A7-17D0B7683019}"/>
              </a:ext>
            </a:extLst>
          </p:cNvPr>
          <p:cNvSpPr txBox="1"/>
          <p:nvPr/>
        </p:nvSpPr>
        <p:spPr>
          <a:xfrm>
            <a:off x="5082291" y="4710251"/>
            <a:ext cx="1890597" cy="1169551"/>
          </a:xfrm>
          <a:prstGeom prst="rect">
            <a:avLst/>
          </a:prstGeom>
          <a:noFill/>
          <a:ln>
            <a:noFill/>
          </a:ln>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著者：</a:t>
            </a:r>
            <a:r>
              <a:rPr kumimoji="1" lang="zh-TW" altLang="en-US" sz="1000" dirty="0">
                <a:latin typeface="BIZ UDゴシック" panose="020B0400000000000000" pitchFamily="49" charset="-128"/>
                <a:ea typeface="BIZ UDゴシック" panose="020B0400000000000000" pitchFamily="49" charset="-128"/>
              </a:rPr>
              <a:t>小田原 雅人／監修　</a:t>
            </a:r>
            <a:r>
              <a:rPr kumimoji="1" lang="ja-JP" altLang="en-US" sz="1000" dirty="0">
                <a:latin typeface="BIZ UDゴシック" panose="020B0400000000000000" pitchFamily="49" charset="-128"/>
                <a:ea typeface="BIZ UDゴシック" panose="020B0400000000000000" pitchFamily="49" charset="-128"/>
              </a:rPr>
              <a:t>出版者：</a:t>
            </a:r>
            <a:r>
              <a:rPr kumimoji="1" lang="en-US" altLang="ja-JP" sz="1000" dirty="0">
                <a:latin typeface="BIZ UDゴシック" panose="020B0400000000000000" pitchFamily="49" charset="-128"/>
                <a:ea typeface="BIZ UDゴシック" panose="020B0400000000000000" pitchFamily="49" charset="-128"/>
              </a:rPr>
              <a:t>Gakken</a:t>
            </a:r>
          </a:p>
          <a:p>
            <a:r>
              <a:rPr kumimoji="1" lang="ja-JP" altLang="en-US" sz="1000" dirty="0">
                <a:latin typeface="BIZ UDゴシック" panose="020B0400000000000000" pitchFamily="49" charset="-128"/>
                <a:ea typeface="BIZ UDゴシック" panose="020B0400000000000000" pitchFamily="49" charset="-128"/>
              </a:rPr>
              <a:t>出版年：</a:t>
            </a:r>
            <a:r>
              <a:rPr kumimoji="1" lang="en-US" altLang="ja-JP" sz="1000" dirty="0">
                <a:latin typeface="BIZ UDゴシック" panose="020B0400000000000000" pitchFamily="49" charset="-128"/>
                <a:ea typeface="BIZ UDゴシック" panose="020B0400000000000000" pitchFamily="49" charset="-128"/>
              </a:rPr>
              <a:t>2023.10</a:t>
            </a:r>
          </a:p>
          <a:p>
            <a:r>
              <a:rPr kumimoji="1" lang="en-US" altLang="ja-JP" sz="1000" dirty="0">
                <a:latin typeface="BIZ UDゴシック" panose="020B0400000000000000" pitchFamily="49" charset="-128"/>
                <a:ea typeface="BIZ UDゴシック" panose="020B0400000000000000" pitchFamily="49" charset="-128"/>
              </a:rPr>
              <a:t>ISBN</a:t>
            </a:r>
            <a:r>
              <a:rPr kumimoji="1" lang="ja-JP" altLang="en-US" sz="1000" dirty="0">
                <a:latin typeface="BIZ UDゴシック" panose="020B0400000000000000" pitchFamily="49" charset="-128"/>
                <a:ea typeface="BIZ UDゴシック" panose="020B0400000000000000" pitchFamily="49" charset="-128"/>
              </a:rPr>
              <a:t>：</a:t>
            </a:r>
            <a:r>
              <a:rPr kumimoji="1" lang="en-US" altLang="ja-JP" sz="1000" dirty="0">
                <a:latin typeface="BIZ UDゴシック" panose="020B0400000000000000" pitchFamily="49" charset="-128"/>
                <a:ea typeface="BIZ UDゴシック" panose="020B0400000000000000" pitchFamily="49" charset="-128"/>
              </a:rPr>
              <a:t>4-05-802117-0</a:t>
            </a:r>
          </a:p>
          <a:p>
            <a:r>
              <a:rPr kumimoji="1" lang="ja-JP" altLang="en-US" sz="1000" dirty="0">
                <a:latin typeface="BIZ UDゴシック" panose="020B0400000000000000" pitchFamily="49" charset="-128"/>
                <a:ea typeface="BIZ UDゴシック" panose="020B0400000000000000" pitchFamily="49" charset="-128"/>
              </a:rPr>
              <a:t>場所： ４Ｆ健康・医療</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請求記号：</a:t>
            </a:r>
            <a:r>
              <a:rPr kumimoji="1" lang="en-US" altLang="ja-JP" sz="1000" dirty="0">
                <a:latin typeface="BIZ UDゴシック" panose="020B0400000000000000" pitchFamily="49" charset="-128"/>
                <a:ea typeface="BIZ UDゴシック" panose="020B0400000000000000" pitchFamily="49" charset="-128"/>
              </a:rPr>
              <a:t>498.583/Me14</a:t>
            </a:r>
          </a:p>
          <a:p>
            <a:r>
              <a:rPr kumimoji="1" lang="ja-JP" altLang="en-US" sz="1000" dirty="0">
                <a:latin typeface="BIZ UDゴシック" panose="020B0400000000000000" pitchFamily="49" charset="-128"/>
                <a:ea typeface="BIZ UDゴシック" panose="020B0400000000000000" pitchFamily="49" charset="-128"/>
              </a:rPr>
              <a:t>資料番号：</a:t>
            </a:r>
            <a:r>
              <a:rPr kumimoji="1" lang="en-US" altLang="ja-JP" sz="1000" dirty="0">
                <a:latin typeface="BIZ UDゴシック" panose="020B0400000000000000" pitchFamily="49" charset="-128"/>
                <a:ea typeface="BIZ UDゴシック" panose="020B0400000000000000" pitchFamily="49" charset="-128"/>
              </a:rPr>
              <a:t>1010135125</a:t>
            </a:r>
            <a:endParaRPr kumimoji="1" lang="ja-JP" altLang="en-US" sz="1000" dirty="0">
              <a:latin typeface="BIZ UDゴシック" panose="020B0400000000000000" pitchFamily="49" charset="-128"/>
              <a:ea typeface="BIZ UDゴシック" panose="020B0400000000000000" pitchFamily="49" charset="-128"/>
            </a:endParaRPr>
          </a:p>
        </p:txBody>
      </p:sp>
      <p:sp>
        <p:nvSpPr>
          <p:cNvPr id="55" name="テキスト ボックス 54">
            <a:extLst>
              <a:ext uri="{FF2B5EF4-FFF2-40B4-BE49-F238E27FC236}">
                <a16:creationId xmlns:a16="http://schemas.microsoft.com/office/drawing/2014/main" id="{89762F1B-9656-4170-B2A2-DF4D09A9AEE2}"/>
              </a:ext>
            </a:extLst>
          </p:cNvPr>
          <p:cNvSpPr txBox="1"/>
          <p:nvPr/>
        </p:nvSpPr>
        <p:spPr>
          <a:xfrm>
            <a:off x="3781625" y="6226190"/>
            <a:ext cx="3185038" cy="1169551"/>
          </a:xfrm>
          <a:prstGeom prst="rect">
            <a:avLst/>
          </a:prstGeom>
          <a:noFill/>
          <a:ln>
            <a:noFill/>
          </a:ln>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内容紹介</a:t>
            </a:r>
            <a:endParaRPr kumimoji="1" lang="en-US" altLang="ja-JP" sz="1000" dirty="0">
              <a:latin typeface="BIZ UDゴシック" panose="020B0400000000000000" pitchFamily="49" charset="-128"/>
              <a:ea typeface="BIZ UDゴシック" panose="020B0400000000000000" pitchFamily="49" charset="-128"/>
            </a:endParaRPr>
          </a:p>
          <a:p>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食品</a:t>
            </a:r>
            <a:r>
              <a:rPr kumimoji="1" lang="en-US" altLang="ja-JP" sz="1000" dirty="0">
                <a:latin typeface="BIZ UDゴシック" panose="020B0400000000000000" pitchFamily="49" charset="-128"/>
                <a:ea typeface="BIZ UDゴシック" panose="020B0400000000000000" pitchFamily="49" charset="-128"/>
              </a:rPr>
              <a:t>1355</a:t>
            </a:r>
            <a:r>
              <a:rPr kumimoji="1" lang="ja-JP" altLang="en-US" sz="1000" dirty="0">
                <a:latin typeface="BIZ UDゴシック" panose="020B0400000000000000" pitchFamily="49" charset="-128"/>
                <a:ea typeface="BIZ UDゴシック" panose="020B0400000000000000" pitchFamily="49" charset="-128"/>
              </a:rPr>
              <a:t>点の糖質、たんぱく質、カロリー、脂質、塩分の数値を写真とともに大きく紹介。お菓子や冷凍食品など市販食品のデータを多数掲載し、太りにくい食生活の基本もレシピとともに解説する。食品成分表八訂に対応。　</a:t>
            </a:r>
            <a:endParaRPr kumimoji="1" lang="en-US" altLang="ja-JP" sz="1000" dirty="0">
              <a:latin typeface="BIZ UDゴシック" panose="020B0400000000000000" pitchFamily="49" charset="-128"/>
              <a:ea typeface="BIZ UDゴシック" panose="020B0400000000000000" pitchFamily="49" charset="-128"/>
            </a:endParaRPr>
          </a:p>
        </p:txBody>
      </p:sp>
      <p:sp>
        <p:nvSpPr>
          <p:cNvPr id="60" name="正方形/長方形 59">
            <a:extLst>
              <a:ext uri="{FF2B5EF4-FFF2-40B4-BE49-F238E27FC236}">
                <a16:creationId xmlns:a16="http://schemas.microsoft.com/office/drawing/2014/main" id="{62564676-1597-40A0-90F8-11DD94F3EF6F}"/>
              </a:ext>
            </a:extLst>
          </p:cNvPr>
          <p:cNvSpPr/>
          <p:nvPr/>
        </p:nvSpPr>
        <p:spPr>
          <a:xfrm>
            <a:off x="7986195" y="179897"/>
            <a:ext cx="1911260" cy="457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ゴシック" panose="020B0400000000000000" pitchFamily="49" charset="-128"/>
                <a:ea typeface="BIZ UDゴシック" panose="020B0400000000000000" pitchFamily="49" charset="-128"/>
              </a:rPr>
              <a:t>関 連 機 関</a:t>
            </a:r>
          </a:p>
        </p:txBody>
      </p:sp>
      <p:sp>
        <p:nvSpPr>
          <p:cNvPr id="61" name="テキスト ボックス 60">
            <a:extLst>
              <a:ext uri="{FF2B5EF4-FFF2-40B4-BE49-F238E27FC236}">
                <a16:creationId xmlns:a16="http://schemas.microsoft.com/office/drawing/2014/main" id="{580BC5B7-7F08-4008-8DDC-69154B651EE8}"/>
              </a:ext>
            </a:extLst>
          </p:cNvPr>
          <p:cNvSpPr txBox="1"/>
          <p:nvPr/>
        </p:nvSpPr>
        <p:spPr>
          <a:xfrm>
            <a:off x="7266969" y="1337782"/>
            <a:ext cx="3416320" cy="253916"/>
          </a:xfrm>
          <a:prstGeom prst="rect">
            <a:avLst/>
          </a:prstGeom>
          <a:noFill/>
          <a:ln>
            <a:noFill/>
          </a:ln>
        </p:spPr>
        <p:txBody>
          <a:bodyPr wrap="none" rtlCol="0">
            <a:spAutoFit/>
          </a:bodyPr>
          <a:lstStyle/>
          <a:p>
            <a:r>
              <a:rPr kumimoji="1" lang="ja-JP" altLang="en-US" sz="1050" u="sng" dirty="0">
                <a:latin typeface="BIZ UDゴシック" panose="020B0400000000000000" pitchFamily="49" charset="-128"/>
                <a:ea typeface="BIZ UDゴシック" panose="020B0400000000000000" pitchFamily="49" charset="-128"/>
              </a:rPr>
              <a:t>◆</a:t>
            </a:r>
            <a:r>
              <a:rPr lang="ja-JP" altLang="en-US" sz="1050" u="sng" dirty="0">
                <a:effectLst/>
                <a:latin typeface="BIZ UDゴシック" panose="020B0400000000000000" pitchFamily="49" charset="-128"/>
                <a:ea typeface="BIZ UDゴシック" panose="020B0400000000000000" pitchFamily="49" charset="-128"/>
                <a:cs typeface="Times New Roman" panose="02020603050405020304" pitchFamily="18" charset="0"/>
              </a:rPr>
              <a:t>「健康おきなわ</a:t>
            </a:r>
            <a:r>
              <a:rPr lang="en-US" altLang="ja-JP" sz="1050" u="sng" dirty="0">
                <a:effectLst/>
                <a:latin typeface="BIZ UDゴシック" panose="020B0400000000000000" pitchFamily="49" charset="-128"/>
                <a:ea typeface="BIZ UDゴシック" panose="020B0400000000000000" pitchFamily="49" charset="-128"/>
                <a:cs typeface="Times New Roman" panose="02020603050405020304" pitchFamily="18" charset="0"/>
              </a:rPr>
              <a:t>21</a:t>
            </a:r>
            <a:r>
              <a:rPr lang="ja-JP" altLang="en-US" sz="1050" u="sng" dirty="0">
                <a:effectLst/>
                <a:latin typeface="BIZ UDゴシック" panose="020B0400000000000000" pitchFamily="49" charset="-128"/>
                <a:ea typeface="BIZ UDゴシック" panose="020B0400000000000000" pitchFamily="49" charset="-128"/>
                <a:cs typeface="Times New Roman" panose="02020603050405020304" pitchFamily="18" charset="0"/>
              </a:rPr>
              <a:t>」　沖縄県保健医療部健康長寿課</a:t>
            </a:r>
            <a:endParaRPr kumimoji="1" lang="ja-JP" altLang="en-US" sz="1050" u="sng" dirty="0">
              <a:latin typeface="BIZ UDゴシック" panose="020B0400000000000000" pitchFamily="49" charset="-128"/>
              <a:ea typeface="BIZ UDゴシック" panose="020B0400000000000000" pitchFamily="49" charset="-128"/>
            </a:endParaRPr>
          </a:p>
        </p:txBody>
      </p:sp>
      <p:sp>
        <p:nvSpPr>
          <p:cNvPr id="62" name="テキスト ボックス 61">
            <a:extLst>
              <a:ext uri="{FF2B5EF4-FFF2-40B4-BE49-F238E27FC236}">
                <a16:creationId xmlns:a16="http://schemas.microsoft.com/office/drawing/2014/main" id="{1FB13671-8A7E-44E5-997B-41E942D3B611}"/>
              </a:ext>
            </a:extLst>
          </p:cNvPr>
          <p:cNvSpPr txBox="1"/>
          <p:nvPr/>
        </p:nvSpPr>
        <p:spPr>
          <a:xfrm>
            <a:off x="7443033" y="1726877"/>
            <a:ext cx="2339102" cy="553998"/>
          </a:xfrm>
          <a:prstGeom prst="rect">
            <a:avLst/>
          </a:prstGeom>
          <a:noFill/>
          <a:ln>
            <a:noFill/>
          </a:ln>
        </p:spPr>
        <p:txBody>
          <a:bodyPr wrap="square" rtlCol="0">
            <a:spAutoFit/>
          </a:bodyPr>
          <a:lstStyle/>
          <a:p>
            <a:r>
              <a:rPr kumimoji="1" lang="en-US" altLang="ja-JP" sz="1000" dirty="0">
                <a:latin typeface="BIZ UDゴシック" panose="020B0400000000000000" pitchFamily="49" charset="-128"/>
                <a:ea typeface="BIZ UDゴシック" panose="020B0400000000000000" pitchFamily="49" charset="-128"/>
              </a:rPr>
              <a:t>TEL</a:t>
            </a:r>
            <a:r>
              <a:rPr kumimoji="1" lang="ja-JP" altLang="en-US" sz="1000" dirty="0">
                <a:latin typeface="BIZ UDゴシック" panose="020B0400000000000000" pitchFamily="49" charset="-128"/>
                <a:ea typeface="BIZ UDゴシック" panose="020B0400000000000000" pitchFamily="49" charset="-128"/>
              </a:rPr>
              <a:t>　</a:t>
            </a:r>
            <a:r>
              <a:rPr lang="en-US" altLang="ja-JP" sz="1000" b="0" i="0" dirty="0">
                <a:solidFill>
                  <a:sysClr val="windowText" lastClr="000000"/>
                </a:solidFill>
                <a:effectLst/>
                <a:latin typeface="BIZ UDゴシック" panose="020B0400000000000000" pitchFamily="49" charset="-128"/>
                <a:ea typeface="BIZ UDゴシック" panose="020B0400000000000000" pitchFamily="49" charset="-128"/>
              </a:rPr>
              <a:t>098-866-2209</a:t>
            </a:r>
            <a:endParaRPr kumimoji="1" lang="en-US" altLang="ja-JP" sz="1000" dirty="0">
              <a:latin typeface="BIZ UDゴシック" panose="020B0400000000000000" pitchFamily="49" charset="-128"/>
              <a:ea typeface="BIZ UDゴシック" panose="020B0400000000000000" pitchFamily="49" charset="-128"/>
            </a:endParaRPr>
          </a:p>
          <a:p>
            <a:r>
              <a:rPr kumimoji="1" lang="en-US" altLang="ja-JP" sz="1000" dirty="0">
                <a:latin typeface="BIZ UDゴシック" panose="020B0400000000000000" pitchFamily="49" charset="-128"/>
                <a:ea typeface="BIZ UDゴシック" panose="020B0400000000000000" pitchFamily="49" charset="-128"/>
              </a:rPr>
              <a:t>URL</a:t>
            </a:r>
            <a:r>
              <a:rPr kumimoji="1" lang="ja-JP" altLang="en-US" sz="1000" dirty="0">
                <a:latin typeface="BIZ UDゴシック" panose="020B0400000000000000" pitchFamily="49" charset="-128"/>
                <a:ea typeface="BIZ UDゴシック" panose="020B0400000000000000" pitchFamily="49" charset="-128"/>
              </a:rPr>
              <a:t>　　</a:t>
            </a:r>
            <a:endParaRPr kumimoji="1" lang="en-US" altLang="ja-JP" sz="1000" dirty="0">
              <a:latin typeface="BIZ UDゴシック" panose="020B0400000000000000" pitchFamily="49" charset="-128"/>
              <a:ea typeface="BIZ UDゴシック" panose="020B0400000000000000" pitchFamily="49" charset="-128"/>
            </a:endParaRPr>
          </a:p>
          <a:p>
            <a:r>
              <a:rPr kumimoji="1" lang="en-US" altLang="ja-JP" sz="1000" dirty="0">
                <a:latin typeface="BIZ UDゴシック" panose="020B0400000000000000" pitchFamily="49" charset="-128"/>
                <a:ea typeface="BIZ UDゴシック" panose="020B0400000000000000" pitchFamily="49" charset="-128"/>
              </a:rPr>
              <a:t>http://www.kenko-okinawa21.jp/</a:t>
            </a:r>
          </a:p>
        </p:txBody>
      </p:sp>
      <p:sp>
        <p:nvSpPr>
          <p:cNvPr id="66" name="テキスト ボックス 65">
            <a:extLst>
              <a:ext uri="{FF2B5EF4-FFF2-40B4-BE49-F238E27FC236}">
                <a16:creationId xmlns:a16="http://schemas.microsoft.com/office/drawing/2014/main" id="{855A03C2-0862-4DFD-822F-23DCDB02F86B}"/>
              </a:ext>
            </a:extLst>
          </p:cNvPr>
          <p:cNvSpPr txBox="1"/>
          <p:nvPr/>
        </p:nvSpPr>
        <p:spPr>
          <a:xfrm>
            <a:off x="7266969" y="715608"/>
            <a:ext cx="3314859" cy="307777"/>
          </a:xfrm>
          <a:prstGeom prst="rect">
            <a:avLst/>
          </a:prstGeom>
          <a:noFill/>
          <a:ln>
            <a:noFill/>
          </a:ln>
        </p:spPr>
        <p:txBody>
          <a:bodyPr wrap="square" rtlCol="0">
            <a:spAutoFit/>
          </a:bodyPr>
          <a:lstStyle/>
          <a:p>
            <a:r>
              <a:rPr kumimoji="1" lang="ja-JP" altLang="en-US" sz="700" dirty="0">
                <a:latin typeface="BIZ UDゴシック" panose="020B0400000000000000" pitchFamily="49" charset="-128"/>
                <a:ea typeface="BIZ UDゴシック" panose="020B0400000000000000" pitchFamily="49" charset="-128"/>
              </a:rPr>
              <a:t>館内撮影は禁止です。</a:t>
            </a:r>
            <a:r>
              <a:rPr kumimoji="1" lang="en-US" altLang="ja-JP" sz="700" dirty="0">
                <a:latin typeface="BIZ UDゴシック" panose="020B0400000000000000" pitchFamily="49" charset="-128"/>
                <a:ea typeface="BIZ UDゴシック" panose="020B0400000000000000" pitchFamily="49" charset="-128"/>
              </a:rPr>
              <a:t>QR</a:t>
            </a:r>
            <a:r>
              <a:rPr kumimoji="1" lang="ja-JP" altLang="en-US" sz="700" dirty="0">
                <a:latin typeface="BIZ UDゴシック" panose="020B0400000000000000" pitchFamily="49" charset="-128"/>
                <a:ea typeface="BIZ UDゴシック" panose="020B0400000000000000" pitchFamily="49" charset="-128"/>
              </a:rPr>
              <a:t>コードの撮影は図書館の外でお願いいたします。</a:t>
            </a:r>
            <a:endParaRPr kumimoji="1" lang="en-US" altLang="ja-JP" sz="700" dirty="0">
              <a:latin typeface="BIZ UDゴシック" panose="020B0400000000000000" pitchFamily="49" charset="-128"/>
              <a:ea typeface="BIZ UDゴシック" panose="020B0400000000000000" pitchFamily="49" charset="-128"/>
            </a:endParaRPr>
          </a:p>
          <a:p>
            <a:r>
              <a:rPr kumimoji="1" lang="ja-JP" altLang="en-US" sz="700" dirty="0">
                <a:latin typeface="BIZ UDゴシック" panose="020B0400000000000000" pitchFamily="49" charset="-128"/>
                <a:ea typeface="BIZ UDゴシック" panose="020B0400000000000000" pitchFamily="49" charset="-128"/>
              </a:rPr>
              <a:t>撮影する際は、他の</a:t>
            </a:r>
            <a:r>
              <a:rPr kumimoji="1" lang="en-US" altLang="ja-JP" sz="700" dirty="0">
                <a:latin typeface="BIZ UDゴシック" panose="020B0400000000000000" pitchFamily="49" charset="-128"/>
                <a:ea typeface="BIZ UDゴシック" panose="020B0400000000000000" pitchFamily="49" charset="-128"/>
              </a:rPr>
              <a:t>QR</a:t>
            </a:r>
            <a:r>
              <a:rPr kumimoji="1" lang="ja-JP" altLang="en-US" sz="700" dirty="0">
                <a:latin typeface="BIZ UDゴシック" panose="020B0400000000000000" pitchFamily="49" charset="-128"/>
                <a:ea typeface="BIZ UDゴシック" panose="020B0400000000000000" pitchFamily="49" charset="-128"/>
              </a:rPr>
              <a:t>コードが写り込まないように撮影してください。</a:t>
            </a:r>
            <a:endParaRPr kumimoji="1" lang="en-US" altLang="ja-JP" sz="700" dirty="0">
              <a:latin typeface="BIZ UDゴシック" panose="020B0400000000000000" pitchFamily="49" charset="-128"/>
              <a:ea typeface="BIZ UDゴシック" panose="020B0400000000000000" pitchFamily="49" charset="-128"/>
            </a:endParaRPr>
          </a:p>
        </p:txBody>
      </p:sp>
      <p:pic>
        <p:nvPicPr>
          <p:cNvPr id="12" name="図 11">
            <a:extLst>
              <a:ext uri="{FF2B5EF4-FFF2-40B4-BE49-F238E27FC236}">
                <a16:creationId xmlns:a16="http://schemas.microsoft.com/office/drawing/2014/main" id="{453E37BE-A431-4724-A8E8-E49B6837BB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5703" y="1758315"/>
            <a:ext cx="721781" cy="721781"/>
          </a:xfrm>
          <a:prstGeom prst="rect">
            <a:avLst/>
          </a:prstGeom>
          <a:ln>
            <a:noFill/>
          </a:ln>
        </p:spPr>
      </p:pic>
      <p:sp>
        <p:nvSpPr>
          <p:cNvPr id="37" name="テキスト ボックス 36">
            <a:extLst>
              <a:ext uri="{FF2B5EF4-FFF2-40B4-BE49-F238E27FC236}">
                <a16:creationId xmlns:a16="http://schemas.microsoft.com/office/drawing/2014/main" id="{627BCA8B-94BE-45AA-A387-E56BCED5BD9A}"/>
              </a:ext>
            </a:extLst>
          </p:cNvPr>
          <p:cNvSpPr txBox="1"/>
          <p:nvPr/>
        </p:nvSpPr>
        <p:spPr>
          <a:xfrm>
            <a:off x="7291062" y="2645790"/>
            <a:ext cx="3012363" cy="253916"/>
          </a:xfrm>
          <a:prstGeom prst="rect">
            <a:avLst/>
          </a:prstGeom>
          <a:noFill/>
          <a:ln>
            <a:noFill/>
          </a:ln>
        </p:spPr>
        <p:txBody>
          <a:bodyPr wrap="none" rtlCol="0">
            <a:spAutoFit/>
          </a:bodyPr>
          <a:lstStyle/>
          <a:p>
            <a:r>
              <a:rPr kumimoji="1" lang="ja-JP" altLang="en-US" sz="1050" u="sng" dirty="0">
                <a:latin typeface="BIZ UDゴシック" panose="020B0400000000000000" pitchFamily="49" charset="-128"/>
                <a:ea typeface="BIZ UDゴシック" panose="020B0400000000000000" pitchFamily="49" charset="-128"/>
              </a:rPr>
              <a:t>◆</a:t>
            </a:r>
            <a:r>
              <a:rPr lang="ja-JP" altLang="en-US" sz="1050" u="sng" dirty="0">
                <a:effectLst/>
                <a:latin typeface="BIZ UDゴシック" panose="020B0400000000000000" pitchFamily="49" charset="-128"/>
                <a:ea typeface="BIZ UDゴシック" panose="020B0400000000000000" pitchFamily="49" charset="-128"/>
                <a:cs typeface="Times New Roman" panose="02020603050405020304" pitchFamily="18" charset="0"/>
              </a:rPr>
              <a:t>「ｅ－ヘルスネット情報提供」　厚生労働省</a:t>
            </a:r>
            <a:endParaRPr kumimoji="1" lang="ja-JP" altLang="en-US" sz="1050" u="sng" dirty="0">
              <a:latin typeface="BIZ UDゴシック" panose="020B0400000000000000" pitchFamily="49" charset="-128"/>
              <a:ea typeface="BIZ UDゴシック" panose="020B0400000000000000" pitchFamily="49" charset="-128"/>
            </a:endParaRPr>
          </a:p>
        </p:txBody>
      </p:sp>
      <p:sp>
        <p:nvSpPr>
          <p:cNvPr id="38" name="テキスト ボックス 37">
            <a:extLst>
              <a:ext uri="{FF2B5EF4-FFF2-40B4-BE49-F238E27FC236}">
                <a16:creationId xmlns:a16="http://schemas.microsoft.com/office/drawing/2014/main" id="{787C8E41-75CB-4816-AF0D-3FB3C0A96685}"/>
              </a:ext>
            </a:extLst>
          </p:cNvPr>
          <p:cNvSpPr txBox="1"/>
          <p:nvPr/>
        </p:nvSpPr>
        <p:spPr>
          <a:xfrm>
            <a:off x="7443033" y="2976030"/>
            <a:ext cx="3200400" cy="400110"/>
          </a:xfrm>
          <a:prstGeom prst="rect">
            <a:avLst/>
          </a:prstGeom>
          <a:noFill/>
          <a:ln>
            <a:noFill/>
          </a:ln>
        </p:spPr>
        <p:txBody>
          <a:bodyPr wrap="square" rtlCol="0">
            <a:spAutoFit/>
          </a:bodyPr>
          <a:lstStyle/>
          <a:p>
            <a:r>
              <a:rPr kumimoji="1" lang="en-US" altLang="ja-JP" sz="1000" dirty="0">
                <a:latin typeface="BIZ UDゴシック" panose="020B0400000000000000" pitchFamily="49" charset="-128"/>
                <a:ea typeface="BIZ UDゴシック" panose="020B0400000000000000" pitchFamily="49" charset="-128"/>
              </a:rPr>
              <a:t>URL</a:t>
            </a:r>
            <a:r>
              <a:rPr kumimoji="1" lang="ja-JP" altLang="en-US" sz="1000" dirty="0">
                <a:latin typeface="BIZ UDゴシック" panose="020B0400000000000000" pitchFamily="49" charset="-128"/>
                <a:ea typeface="BIZ UDゴシック" panose="020B0400000000000000" pitchFamily="49" charset="-128"/>
              </a:rPr>
              <a:t>　　　</a:t>
            </a:r>
            <a:endParaRPr kumimoji="1" lang="en-US" altLang="ja-JP" sz="1000" dirty="0">
              <a:latin typeface="BIZ UDゴシック" panose="020B0400000000000000" pitchFamily="49" charset="-128"/>
              <a:ea typeface="BIZ UDゴシック" panose="020B0400000000000000" pitchFamily="49" charset="-128"/>
            </a:endParaRPr>
          </a:p>
          <a:p>
            <a:r>
              <a:rPr kumimoji="1" lang="en-US" altLang="ja-JP" sz="1000" dirty="0">
                <a:latin typeface="BIZ UDゴシック" panose="020B0400000000000000" pitchFamily="49" charset="-128"/>
                <a:ea typeface="BIZ UDゴシック" panose="020B0400000000000000" pitchFamily="49" charset="-128"/>
              </a:rPr>
              <a:t>https://www.e-healthnet.mhlw.go.jp/</a:t>
            </a:r>
          </a:p>
        </p:txBody>
      </p:sp>
      <p:pic>
        <p:nvPicPr>
          <p:cNvPr id="14" name="図 13">
            <a:extLst>
              <a:ext uri="{FF2B5EF4-FFF2-40B4-BE49-F238E27FC236}">
                <a16:creationId xmlns:a16="http://schemas.microsoft.com/office/drawing/2014/main" id="{1C45519F-A44F-4816-BEC8-559E6705B8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231" y="2923687"/>
            <a:ext cx="756346" cy="756346"/>
          </a:xfrm>
          <a:prstGeom prst="rect">
            <a:avLst/>
          </a:prstGeom>
          <a:ln>
            <a:noFill/>
          </a:ln>
        </p:spPr>
      </p:pic>
      <p:pic>
        <p:nvPicPr>
          <p:cNvPr id="3" name="図 2">
            <a:extLst>
              <a:ext uri="{FF2B5EF4-FFF2-40B4-BE49-F238E27FC236}">
                <a16:creationId xmlns:a16="http://schemas.microsoft.com/office/drawing/2014/main" id="{F4B7A8E3-9327-4217-864D-3D1B84E0B5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3703" y="4183534"/>
            <a:ext cx="3196244" cy="3196244"/>
          </a:xfrm>
          <a:prstGeom prst="rect">
            <a:avLst/>
          </a:prstGeom>
        </p:spPr>
      </p:pic>
      <p:pic>
        <p:nvPicPr>
          <p:cNvPr id="1028" name="Picture 4">
            <a:extLst>
              <a:ext uri="{FF2B5EF4-FFF2-40B4-BE49-F238E27FC236}">
                <a16:creationId xmlns:a16="http://schemas.microsoft.com/office/drawing/2014/main" id="{D000C90B-C324-4488-9DD4-2A3C60A021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07" y="465197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a:extLst>
              <a:ext uri="{FF2B5EF4-FFF2-40B4-BE49-F238E27FC236}">
                <a16:creationId xmlns:a16="http://schemas.microsoft.com/office/drawing/2014/main" id="{7569BCEE-349B-4E52-A960-01D987F062AB}"/>
              </a:ext>
            </a:extLst>
          </p:cNvPr>
          <p:cNvPicPr>
            <a:picLocks noChangeAspect="1"/>
          </p:cNvPicPr>
          <p:nvPr/>
        </p:nvPicPr>
        <p:blipFill>
          <a:blip r:embed="rId6"/>
          <a:stretch>
            <a:fillRect/>
          </a:stretch>
        </p:blipFill>
        <p:spPr>
          <a:xfrm>
            <a:off x="3863190" y="792227"/>
            <a:ext cx="1022400" cy="1440000"/>
          </a:xfrm>
          <a:prstGeom prst="rect">
            <a:avLst/>
          </a:prstGeom>
        </p:spPr>
      </p:pic>
      <p:pic>
        <p:nvPicPr>
          <p:cNvPr id="4" name="Picture 2">
            <a:extLst>
              <a:ext uri="{FF2B5EF4-FFF2-40B4-BE49-F238E27FC236}">
                <a16:creationId xmlns:a16="http://schemas.microsoft.com/office/drawing/2014/main" id="{F4A3B318-3D93-4F70-9A36-75AA716A34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839" y="792227"/>
            <a:ext cx="1015136" cy="1440000"/>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AC151BBF-8227-47D8-84CB-FFD2A894BDD1}"/>
              </a:ext>
            </a:extLst>
          </p:cNvPr>
          <p:cNvPicPr>
            <a:picLocks noChangeAspect="1"/>
          </p:cNvPicPr>
          <p:nvPr/>
        </p:nvPicPr>
        <p:blipFill>
          <a:blip r:embed="rId8"/>
          <a:stretch>
            <a:fillRect/>
          </a:stretch>
        </p:blipFill>
        <p:spPr>
          <a:xfrm>
            <a:off x="3928235" y="4657629"/>
            <a:ext cx="1016640" cy="1440000"/>
          </a:xfrm>
          <a:prstGeom prst="rect">
            <a:avLst/>
          </a:prstGeom>
        </p:spPr>
      </p:pic>
    </p:spTree>
    <p:extLst>
      <p:ext uri="{BB962C8B-B14F-4D97-AF65-F5344CB8AC3E}">
        <p14:creationId xmlns:p14="http://schemas.microsoft.com/office/powerpoint/2010/main" val="3161971164"/>
      </p:ext>
    </p:extLst>
  </p:cSld>
  <p:clrMapOvr>
    <a:masterClrMapping/>
  </p:clrMapOvr>
</p:sld>
</file>

<file path=ppt/theme/theme1.xml><?xml version="1.0" encoding="utf-8"?>
<a:theme xmlns:a="http://schemas.openxmlformats.org/drawingml/2006/main" name="中面">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表面">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651</TotalTime>
  <Words>1030</Words>
  <Application>Microsoft Office PowerPoint</Application>
  <PresentationFormat>ユーザー設定</PresentationFormat>
  <Paragraphs>125</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2</vt:i4>
      </vt:variant>
    </vt:vector>
  </HeadingPairs>
  <TitlesOfParts>
    <vt:vector size="8" baseType="lpstr">
      <vt:lpstr>BIZ UDゴシック</vt:lpstr>
      <vt:lpstr>游ゴシック</vt:lpstr>
      <vt:lpstr>Arial</vt:lpstr>
      <vt:lpstr>Calibri</vt:lpstr>
      <vt:lpstr>中面</vt:lpstr>
      <vt:lpstr>表面</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libUser</dc:creator>
  <cp:lastModifiedBy>Administrator</cp:lastModifiedBy>
  <cp:revision>38</cp:revision>
  <cp:lastPrinted>2022-01-27T02:56:23Z</cp:lastPrinted>
  <dcterms:created xsi:type="dcterms:W3CDTF">2022-01-20T06:40:00Z</dcterms:created>
  <dcterms:modified xsi:type="dcterms:W3CDTF">2024-09-17T02:18:06Z</dcterms:modified>
</cp:coreProperties>
</file>